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9"/>
  </p:notesMasterIdLst>
  <p:handoutMasterIdLst>
    <p:handoutMasterId r:id="rId10"/>
  </p:handoutMasterIdLst>
  <p:sldIdLst>
    <p:sldId id="256" r:id="rId2"/>
    <p:sldId id="472" r:id="rId3"/>
    <p:sldId id="453" r:id="rId4"/>
    <p:sldId id="452" r:id="rId5"/>
    <p:sldId id="460" r:id="rId6"/>
    <p:sldId id="473" r:id="rId7"/>
    <p:sldId id="471" r:id="rId8"/>
  </p:sldIdLst>
  <p:sldSz cx="12192000" cy="6858000"/>
  <p:notesSz cx="7023100" cy="9309100"/>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69F3596-F32A-6A11-B93C-60EEA29904A9}" name="Heather H. Young" initials="HHY" userId="S::ryounh@peba.sc.gov::9a85b619-8fd1-4dec-b439-2514df7fe89a" providerId="AD"/>
  <p188:author id="{30ECEDC3-5A9C-DBC7-6255-80184EBB490D}" name="Angela A. Thornton" initials="AAT" userId="S::rthora@peba.sc.gov::5fd82288-7ab6-4911-991c-9d6c805828a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eather H. Young" initials="HHY" lastIdx="1" clrIdx="0">
    <p:extLst>
      <p:ext uri="{19B8F6BF-5375-455C-9EA6-DF929625EA0E}">
        <p15:presenceInfo xmlns:p15="http://schemas.microsoft.com/office/powerpoint/2012/main" userId="S-1-5-21-1712835577-1554845858-232277807-10008" providerId="AD"/>
      </p:ext>
    </p:extLst>
  </p:cmAuthor>
  <p:cmAuthor id="2" name="Justin Werner" initials="JW" lastIdx="18" clrIdx="1">
    <p:extLst>
      <p:ext uri="{19B8F6BF-5375-455C-9EA6-DF929625EA0E}">
        <p15:presenceInfo xmlns:p15="http://schemas.microsoft.com/office/powerpoint/2012/main" userId="S-1-5-21-1712835577-1554845858-232277807-1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F99C55AA-B7CB-42B0-86F8-08522FDF87E8}">
        <p14:browseMode xmlns:p14="http://schemas.microsoft.com/office/powerpoint/2010/main" showStatus="0"/>
      </p:ex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88837" autoAdjust="0"/>
  </p:normalViewPr>
  <p:slideViewPr>
    <p:cSldViewPr snapToGrid="0">
      <p:cViewPr varScale="1">
        <p:scale>
          <a:sx n="101" d="100"/>
          <a:sy n="101" d="100"/>
        </p:scale>
        <p:origin x="912" y="108"/>
      </p:cViewPr>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2712"/>
    </p:cViewPr>
  </p:sorterViewPr>
  <p:notesViewPr>
    <p:cSldViewPr snapToGrid="0">
      <p:cViewPr varScale="1">
        <p:scale>
          <a:sx n="86" d="100"/>
          <a:sy n="86"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C20F16F-8811-4B51-BB31-320552CC85AF}" type="datetimeFigureOut">
              <a:rPr lang="en-US" smtClean="0"/>
              <a:t>6/5/2024</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193DC886-A8FF-4ABE-9C42-E1F14DBEB2B0}" type="slidenum">
              <a:rPr lang="en-US" smtClean="0"/>
              <a:t>‹#›</a:t>
            </a:fld>
            <a:endParaRPr lang="en-US"/>
          </a:p>
        </p:txBody>
      </p:sp>
    </p:spTree>
    <p:extLst>
      <p:ext uri="{BB962C8B-B14F-4D97-AF65-F5344CB8AC3E}">
        <p14:creationId xmlns:p14="http://schemas.microsoft.com/office/powerpoint/2010/main" val="3603837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B005CDC-F66A-4EA3-93A4-41602AB21081}" type="datetimeFigureOut">
              <a:rPr lang="en-US" smtClean="0"/>
              <a:t>6/5/2024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036C5A97-FE1B-4EFC-9C73-B1258035E011}" type="slidenum">
              <a:rPr lang="en-US" smtClean="0"/>
              <a:t>‹#›</a:t>
            </a:fld>
            <a:endParaRPr lang="en-US"/>
          </a:p>
        </p:txBody>
      </p:sp>
    </p:spTree>
    <p:extLst>
      <p:ext uri="{BB962C8B-B14F-4D97-AF65-F5344CB8AC3E}">
        <p14:creationId xmlns:p14="http://schemas.microsoft.com/office/powerpoint/2010/main" val="3717717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custDataLst>
              <p:tags r:id="rId1"/>
            </p:custDataLst>
          </p:nvPr>
        </p:nvSpPr>
        <p:spPr/>
        <p:txBody>
          <a:bodyPr/>
          <a:lstStyle/>
          <a:p>
            <a:pPr>
              <a:lnSpc>
                <a:spcPct val="107000"/>
              </a:lnSpc>
            </a:pPr>
            <a:endParaRPr lang="en-US" sz="10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036C5A97-FE1B-4EFC-9C73-B1258035E011}" type="slidenum">
              <a:rPr lang="en-US" smtClean="0"/>
              <a:t>1</a:t>
            </a:fld>
            <a:endParaRPr lang="en-US"/>
          </a:p>
        </p:txBody>
      </p:sp>
    </p:spTree>
    <p:extLst>
      <p:ext uri="{BB962C8B-B14F-4D97-AF65-F5344CB8AC3E}">
        <p14:creationId xmlns:p14="http://schemas.microsoft.com/office/powerpoint/2010/main" val="2061197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6C5A97-FE1B-4EFC-9C73-B1258035E011}" type="slidenum">
              <a:rPr lang="en-US" smtClean="0"/>
              <a:t>2</a:t>
            </a:fld>
            <a:endParaRPr lang="en-US"/>
          </a:p>
        </p:txBody>
      </p:sp>
    </p:spTree>
    <p:extLst>
      <p:ext uri="{BB962C8B-B14F-4D97-AF65-F5344CB8AC3E}">
        <p14:creationId xmlns:p14="http://schemas.microsoft.com/office/powerpoint/2010/main" val="23066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6C5A97-FE1B-4EFC-9C73-B1258035E011}" type="slidenum">
              <a:rPr lang="en-US" smtClean="0"/>
              <a:t>3</a:t>
            </a:fld>
            <a:endParaRPr lang="en-US"/>
          </a:p>
        </p:txBody>
      </p:sp>
    </p:spTree>
    <p:extLst>
      <p:ext uri="{BB962C8B-B14F-4D97-AF65-F5344CB8AC3E}">
        <p14:creationId xmlns:p14="http://schemas.microsoft.com/office/powerpoint/2010/main" val="1048582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custDataLst>
              <p:tags r:id="rId1"/>
            </p:custDataLst>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Header Placeholder 3"/>
          <p:cNvSpPr>
            <a:spLocks noGrp="1"/>
          </p:cNvSpPr>
          <p:nvPr>
            <p:ph type="hd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036C5A97-FE1B-4EFC-9C73-B1258035E011}" type="slidenum">
              <a:rPr lang="en-US" smtClean="0"/>
              <a:t>4</a:t>
            </a:fld>
            <a:endParaRPr lang="en-US" dirty="0"/>
          </a:p>
        </p:txBody>
      </p:sp>
    </p:spTree>
    <p:extLst>
      <p:ext uri="{BB962C8B-B14F-4D97-AF65-F5344CB8AC3E}">
        <p14:creationId xmlns:p14="http://schemas.microsoft.com/office/powerpoint/2010/main" val="4164114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36C5A97-FE1B-4EFC-9C73-B1258035E011}" type="slidenum">
              <a:rPr lang="en-US" smtClean="0"/>
              <a:t>5</a:t>
            </a:fld>
            <a:endParaRPr lang="en-US"/>
          </a:p>
        </p:txBody>
      </p:sp>
    </p:spTree>
    <p:extLst>
      <p:ext uri="{BB962C8B-B14F-4D97-AF65-F5344CB8AC3E}">
        <p14:creationId xmlns:p14="http://schemas.microsoft.com/office/powerpoint/2010/main" val="28198711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 Id="rId9" Type="http://schemas.openxmlformats.org/officeDocument/2006/relationships/hyperlink" Target="http://www.peba.sc.gov/contact" TargetMode="External"/></Relationships>
</file>

<file path=ppt/slideLayouts/_rels/slideLayout13.xml.rels><?xml version="1.0" encoding="UTF-8" standalone="yes"?>
<Relationships xmlns="http://schemas.openxmlformats.org/package/2006/relationships"><Relationship Id="rId8" Type="http://schemas.openxmlformats.org/officeDocument/2006/relationships/hyperlink" Target="http://www.youtube.com/c/pebatv" TargetMode="External"/><Relationship Id="rId3" Type="http://schemas.openxmlformats.org/officeDocument/2006/relationships/image" Target="../media/image14.png"/><Relationship Id="rId7" Type="http://schemas.openxmlformats.org/officeDocument/2006/relationships/image" Target="../media/image16.png"/><Relationship Id="rId12" Type="http://schemas.openxmlformats.org/officeDocument/2006/relationships/hyperlink" Target="https://www.instagram.com/s.c.peba/" TargetMode="External"/><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hyperlink" Target="http://www.facebook.com/scpeba" TargetMode="External"/><Relationship Id="rId11" Type="http://schemas.openxmlformats.org/officeDocument/2006/relationships/image" Target="../media/image18.png"/><Relationship Id="rId5" Type="http://schemas.openxmlformats.org/officeDocument/2006/relationships/image" Target="../media/image15.png"/><Relationship Id="rId10" Type="http://schemas.openxmlformats.org/officeDocument/2006/relationships/hyperlink" Target="http://www.linkedin.com/company/south-carolina-public-employee-benefit-authority/" TargetMode="External"/><Relationship Id="rId4" Type="http://schemas.openxmlformats.org/officeDocument/2006/relationships/hyperlink" Target="http://www.twitter.com/scpeba" TargetMode="External"/><Relationship Id="rId9" Type="http://schemas.openxmlformats.org/officeDocument/2006/relationships/image" Target="../media/image1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053CD0-4157-422F-B7CE-6EF7B499C11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0"/>
            <a:ext cx="12191996" cy="6857998"/>
          </a:xfrm>
          <a:prstGeom prst="rect">
            <a:avLst/>
          </a:prstGeom>
        </p:spPr>
      </p:pic>
      <p:sp>
        <p:nvSpPr>
          <p:cNvPr id="2" name="Title 1"/>
          <p:cNvSpPr>
            <a:spLocks noGrp="1"/>
          </p:cNvSpPr>
          <p:nvPr>
            <p:ph type="ctrTitle" hasCustomPrompt="1"/>
          </p:nvPr>
        </p:nvSpPr>
        <p:spPr>
          <a:xfrm>
            <a:off x="336550" y="2011680"/>
            <a:ext cx="5759450" cy="2310938"/>
          </a:xfrm>
        </p:spPr>
        <p:txBody>
          <a:bodyPr anchor="ctr" anchorCtr="0">
            <a:normAutofit/>
          </a:bodyPr>
          <a:lstStyle>
            <a:lvl1pPr algn="l">
              <a:defRPr sz="4000" b="1">
                <a:solidFill>
                  <a:schemeClr val="bg1"/>
                </a:solidFill>
                <a:latin typeface="Times New Roman" panose="02020603050405020304" pitchFamily="18" charset="0"/>
                <a:cs typeface="Times New Roman" panose="02020603050405020304" pitchFamily="18" charset="0"/>
              </a:defRPr>
            </a:lvl1pPr>
          </a:lstStyle>
          <a:p>
            <a:r>
              <a:rPr lang="en-US" dirty="0"/>
              <a:t>Click to edit title</a:t>
            </a:r>
          </a:p>
        </p:txBody>
      </p:sp>
      <p:sp>
        <p:nvSpPr>
          <p:cNvPr id="3" name="Subtitle 2"/>
          <p:cNvSpPr>
            <a:spLocks noGrp="1"/>
          </p:cNvSpPr>
          <p:nvPr>
            <p:ph type="subTitle" idx="1" hasCustomPrompt="1"/>
          </p:nvPr>
        </p:nvSpPr>
        <p:spPr>
          <a:xfrm>
            <a:off x="336550" y="4663456"/>
            <a:ext cx="3304425" cy="1803862"/>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Tree>
    <p:extLst>
      <p:ext uri="{BB962C8B-B14F-4D97-AF65-F5344CB8AC3E}">
        <p14:creationId xmlns:p14="http://schemas.microsoft.com/office/powerpoint/2010/main" val="3241699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_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28431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1387680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8"/>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Get in touch with PEBA</a:t>
            </a:r>
          </a:p>
        </p:txBody>
      </p:sp>
      <p:grpSp>
        <p:nvGrpSpPr>
          <p:cNvPr id="35" name="Group 34">
            <a:extLst>
              <a:ext uri="{FF2B5EF4-FFF2-40B4-BE49-F238E27FC236}">
                <a16:creationId xmlns:a16="http://schemas.microsoft.com/office/drawing/2014/main" id="{7BAE45A9-1E10-2324-1C48-DEC69947A1AE}"/>
              </a:ext>
            </a:extLst>
          </p:cNvPr>
          <p:cNvGrpSpPr/>
          <p:nvPr userDrawn="1"/>
        </p:nvGrpSpPr>
        <p:grpSpPr>
          <a:xfrm>
            <a:off x="609599" y="4751755"/>
            <a:ext cx="548640" cy="548640"/>
            <a:chOff x="1611007" y="1820931"/>
            <a:chExt cx="548640" cy="548640"/>
          </a:xfrm>
        </p:grpSpPr>
        <p:sp>
          <p:nvSpPr>
            <p:cNvPr id="28" name="Oval 27">
              <a:extLst>
                <a:ext uri="{FF2B5EF4-FFF2-40B4-BE49-F238E27FC236}">
                  <a16:creationId xmlns:a16="http://schemas.microsoft.com/office/drawing/2014/main" id="{0C39B635-A1C7-2442-EB5F-1281039C12D2}"/>
                </a:ext>
              </a:extLst>
            </p:cNvPr>
            <p:cNvSpPr/>
            <p:nvPr userDrawn="1"/>
          </p:nvSpPr>
          <p:spPr>
            <a:xfrm>
              <a:off x="1611007" y="1820931"/>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Graphic 26" descr="Marker with solid fill">
              <a:extLst>
                <a:ext uri="{FF2B5EF4-FFF2-40B4-BE49-F238E27FC236}">
                  <a16:creationId xmlns:a16="http://schemas.microsoft.com/office/drawing/2014/main" id="{017DED7C-594F-3285-FE3D-9910DB8F1F80}"/>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02447" y="1912371"/>
              <a:ext cx="365760" cy="365760"/>
            </a:xfrm>
            <a:prstGeom prst="rect">
              <a:avLst/>
            </a:prstGeom>
          </p:spPr>
        </p:pic>
      </p:grpSp>
      <p:grpSp>
        <p:nvGrpSpPr>
          <p:cNvPr id="31" name="Group 30">
            <a:extLst>
              <a:ext uri="{FF2B5EF4-FFF2-40B4-BE49-F238E27FC236}">
                <a16:creationId xmlns:a16="http://schemas.microsoft.com/office/drawing/2014/main" id="{93326E63-B470-4A18-B3CB-2DF63B058EF9}"/>
              </a:ext>
            </a:extLst>
          </p:cNvPr>
          <p:cNvGrpSpPr/>
          <p:nvPr userDrawn="1"/>
        </p:nvGrpSpPr>
        <p:grpSpPr>
          <a:xfrm>
            <a:off x="608766" y="2911352"/>
            <a:ext cx="548640" cy="548640"/>
            <a:chOff x="3896627" y="1861027"/>
            <a:chExt cx="548640" cy="548640"/>
          </a:xfrm>
        </p:grpSpPr>
        <p:sp>
          <p:nvSpPr>
            <p:cNvPr id="29" name="Oval 28">
              <a:extLst>
                <a:ext uri="{FF2B5EF4-FFF2-40B4-BE49-F238E27FC236}">
                  <a16:creationId xmlns:a16="http://schemas.microsoft.com/office/drawing/2014/main" id="{207615F0-89CA-AF3E-D5D7-CDC91266AA40}"/>
                </a:ext>
              </a:extLst>
            </p:cNvPr>
            <p:cNvSpPr/>
            <p:nvPr userDrawn="1"/>
          </p:nvSpPr>
          <p:spPr>
            <a:xfrm>
              <a:off x="3896627" y="1861027"/>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descr="Laptop with solid fill">
              <a:extLst>
                <a:ext uri="{FF2B5EF4-FFF2-40B4-BE49-F238E27FC236}">
                  <a16:creationId xmlns:a16="http://schemas.microsoft.com/office/drawing/2014/main" id="{587848DD-07DE-D556-4C45-04F493E29248}"/>
                </a:ext>
              </a:extLst>
            </p:cNvPr>
            <p:cNvPicPr>
              <a:picLocks noChangeAspect="1"/>
            </p:cNvPicPr>
            <p:nvPr userDrawn="1"/>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88067" y="1952467"/>
              <a:ext cx="365760" cy="365760"/>
            </a:xfrm>
            <a:prstGeom prst="rect">
              <a:avLst/>
            </a:prstGeom>
          </p:spPr>
        </p:pic>
      </p:grpSp>
      <p:grpSp>
        <p:nvGrpSpPr>
          <p:cNvPr id="36" name="Group 35">
            <a:extLst>
              <a:ext uri="{FF2B5EF4-FFF2-40B4-BE49-F238E27FC236}">
                <a16:creationId xmlns:a16="http://schemas.microsoft.com/office/drawing/2014/main" id="{5B2F7134-D53E-20B6-CB0A-F920F29DEE97}"/>
              </a:ext>
            </a:extLst>
          </p:cNvPr>
          <p:cNvGrpSpPr/>
          <p:nvPr userDrawn="1"/>
        </p:nvGrpSpPr>
        <p:grpSpPr>
          <a:xfrm>
            <a:off x="608766" y="3834767"/>
            <a:ext cx="548640" cy="548640"/>
            <a:chOff x="4089773" y="2423139"/>
            <a:chExt cx="548640" cy="548640"/>
          </a:xfrm>
        </p:grpSpPr>
        <p:sp>
          <p:nvSpPr>
            <p:cNvPr id="33" name="Oval 32">
              <a:extLst>
                <a:ext uri="{FF2B5EF4-FFF2-40B4-BE49-F238E27FC236}">
                  <a16:creationId xmlns:a16="http://schemas.microsoft.com/office/drawing/2014/main" id="{5D1952BF-E3D5-1BAE-4CF7-C01F55EC7402}"/>
                </a:ext>
              </a:extLst>
            </p:cNvPr>
            <p:cNvSpPr/>
            <p:nvPr userDrawn="1"/>
          </p:nvSpPr>
          <p:spPr>
            <a:xfrm>
              <a:off x="4089773" y="2423139"/>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Graphic 24" descr="Phone Vibration with solid fill">
              <a:extLst>
                <a:ext uri="{FF2B5EF4-FFF2-40B4-BE49-F238E27FC236}">
                  <a16:creationId xmlns:a16="http://schemas.microsoft.com/office/drawing/2014/main" id="{0C1550BA-3C59-E9A0-63A4-C9681800B7A9}"/>
                </a:ext>
              </a:extLst>
            </p:cNvPr>
            <p:cNvPicPr>
              <a:picLocks noChangeAspect="1"/>
            </p:cNvPicPr>
            <p:nvPr userDrawn="1"/>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181213" y="2514579"/>
              <a:ext cx="365760" cy="365760"/>
            </a:xfrm>
            <a:prstGeom prst="rect">
              <a:avLst/>
            </a:prstGeom>
          </p:spPr>
        </p:pic>
      </p:grpSp>
      <p:sp>
        <p:nvSpPr>
          <p:cNvPr id="38" name="TextBox 37">
            <a:extLst>
              <a:ext uri="{FF2B5EF4-FFF2-40B4-BE49-F238E27FC236}">
                <a16:creationId xmlns:a16="http://schemas.microsoft.com/office/drawing/2014/main" id="{5B359F0F-F848-7602-A3EC-895BEE0E5E27}"/>
              </a:ext>
            </a:extLst>
          </p:cNvPr>
          <p:cNvSpPr txBox="1"/>
          <p:nvPr userDrawn="1"/>
        </p:nvSpPr>
        <p:spPr>
          <a:xfrm>
            <a:off x="1157406" y="2958053"/>
            <a:ext cx="4377120" cy="461665"/>
          </a:xfrm>
          <a:prstGeom prst="rect">
            <a:avLst/>
          </a:prstGeom>
          <a:noFill/>
        </p:spPr>
        <p:txBody>
          <a:bodyPr wrap="square">
            <a:spAutoFit/>
          </a:bodyPr>
          <a:lstStyle/>
          <a:p>
            <a:r>
              <a:rPr kumimoji="0" lang="en-US" sz="2400" b="0" i="0" u="none" strike="noStrike" kern="1200" cap="none" spc="0" normalizeH="0" baseline="0" noProof="0" dirty="0">
                <a:ln>
                  <a:noFill/>
                </a:ln>
                <a:solidFill>
                  <a:schemeClr val="tx2"/>
                </a:solidFill>
                <a:effectLst/>
                <a:uLnTx/>
                <a:uFillTx/>
                <a:latin typeface="+mn-lt"/>
                <a:ea typeface="+mn-ea"/>
                <a:cs typeface="+mn-cs"/>
                <a:hlinkClick r:id="rId9"/>
              </a:rPr>
              <a:t>www.peba.sc.gov/contact</a:t>
            </a:r>
            <a:endParaRPr lang="en-US" sz="2400" dirty="0"/>
          </a:p>
        </p:txBody>
      </p:sp>
      <p:sp>
        <p:nvSpPr>
          <p:cNvPr id="43" name="TextBox 42">
            <a:extLst>
              <a:ext uri="{FF2B5EF4-FFF2-40B4-BE49-F238E27FC236}">
                <a16:creationId xmlns:a16="http://schemas.microsoft.com/office/drawing/2014/main" id="{374D8916-C00E-7C44-0EEB-EBDB9D27619E}"/>
              </a:ext>
            </a:extLst>
          </p:cNvPr>
          <p:cNvSpPr txBox="1"/>
          <p:nvPr userDrawn="1"/>
        </p:nvSpPr>
        <p:spPr>
          <a:xfrm>
            <a:off x="1157406" y="3875041"/>
            <a:ext cx="4503561" cy="461665"/>
          </a:xfrm>
          <a:prstGeom prst="rect">
            <a:avLst/>
          </a:prstGeom>
          <a:noFill/>
        </p:spPr>
        <p:txBody>
          <a:bodyPr wrap="square" rtlCol="0">
            <a:spAutoFit/>
          </a:bodyPr>
          <a:lstStyle/>
          <a:p>
            <a:r>
              <a:rPr lang="en-US" sz="2400" dirty="0">
                <a:solidFill>
                  <a:schemeClr val="tx2"/>
                </a:solidFill>
              </a:rPr>
              <a:t>803.737.6800 or 888.260.9430</a:t>
            </a:r>
          </a:p>
        </p:txBody>
      </p:sp>
      <p:sp>
        <p:nvSpPr>
          <p:cNvPr id="44" name="TextBox 43">
            <a:extLst>
              <a:ext uri="{FF2B5EF4-FFF2-40B4-BE49-F238E27FC236}">
                <a16:creationId xmlns:a16="http://schemas.microsoft.com/office/drawing/2014/main" id="{24FEE14D-9A9F-CEFF-8F19-A69B323DAEB3}"/>
              </a:ext>
            </a:extLst>
          </p:cNvPr>
          <p:cNvSpPr txBox="1"/>
          <p:nvPr userDrawn="1"/>
        </p:nvSpPr>
        <p:spPr>
          <a:xfrm>
            <a:off x="1157405" y="4792029"/>
            <a:ext cx="5700595" cy="461665"/>
          </a:xfrm>
          <a:prstGeom prst="rect">
            <a:avLst/>
          </a:prstGeom>
          <a:noFill/>
        </p:spPr>
        <p:txBody>
          <a:bodyPr wrap="square" rtlCol="0">
            <a:spAutoFit/>
          </a:bodyPr>
          <a:lstStyle/>
          <a:p>
            <a:r>
              <a:rPr lang="en-US" sz="2400" dirty="0">
                <a:solidFill>
                  <a:schemeClr val="tx2"/>
                </a:solidFill>
              </a:rPr>
              <a:t>202 Arbor Lake Drive, Columbia, SC 29223</a:t>
            </a:r>
          </a:p>
        </p:txBody>
      </p:sp>
    </p:spTree>
    <p:extLst>
      <p:ext uri="{BB962C8B-B14F-4D97-AF65-F5344CB8AC3E}">
        <p14:creationId xmlns:p14="http://schemas.microsoft.com/office/powerpoint/2010/main" val="283384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cial media">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8"/>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Connect with PEBA</a:t>
            </a:r>
          </a:p>
        </p:txBody>
      </p:sp>
      <p:grpSp>
        <p:nvGrpSpPr>
          <p:cNvPr id="22" name="Group 21">
            <a:extLst>
              <a:ext uri="{FF2B5EF4-FFF2-40B4-BE49-F238E27FC236}">
                <a16:creationId xmlns:a16="http://schemas.microsoft.com/office/drawing/2014/main" id="{ED637F19-361B-8D8C-0D0E-6931E68173FE}"/>
              </a:ext>
            </a:extLst>
          </p:cNvPr>
          <p:cNvGrpSpPr/>
          <p:nvPr userDrawn="1"/>
        </p:nvGrpSpPr>
        <p:grpSpPr>
          <a:xfrm>
            <a:off x="609599" y="3834767"/>
            <a:ext cx="1796717" cy="548640"/>
            <a:chOff x="609599" y="3834767"/>
            <a:chExt cx="1796717" cy="548640"/>
          </a:xfrm>
        </p:grpSpPr>
        <p:pic>
          <p:nvPicPr>
            <p:cNvPr id="11" name="Picture 10" descr="Icon&#10;&#10;Description automatically generated">
              <a:extLst>
                <a:ext uri="{FF2B5EF4-FFF2-40B4-BE49-F238E27FC236}">
                  <a16:creationId xmlns:a16="http://schemas.microsoft.com/office/drawing/2014/main" id="{8FB2D970-7171-4BCC-F2E6-8F54029C5AD1}"/>
                </a:ext>
              </a:extLst>
            </p:cNvPr>
            <p:cNvPicPr>
              <a:picLocks/>
            </p:cNvPicPr>
            <p:nvPr userDrawn="1"/>
          </p:nvPicPr>
          <p:blipFill>
            <a:blip r:embed="rId3" cstate="print">
              <a:extLst>
                <a:ext uri="{28A0092B-C50C-407E-A947-70E740481C1C}">
                  <a14:useLocalDpi xmlns:a14="http://schemas.microsoft.com/office/drawing/2010/main" val="0"/>
                </a:ext>
              </a:extLst>
            </a:blip>
            <a:stretch>
              <a:fillRect/>
            </a:stretch>
          </p:blipFill>
          <p:spPr>
            <a:xfrm>
              <a:off x="609599" y="3834767"/>
              <a:ext cx="548640" cy="548640"/>
            </a:xfrm>
            <a:prstGeom prst="rect">
              <a:avLst/>
            </a:prstGeom>
          </p:spPr>
        </p:pic>
        <p:sp>
          <p:nvSpPr>
            <p:cNvPr id="13" name="TextBox 12">
              <a:extLst>
                <a:ext uri="{FF2B5EF4-FFF2-40B4-BE49-F238E27FC236}">
                  <a16:creationId xmlns:a16="http://schemas.microsoft.com/office/drawing/2014/main" id="{3764F6DD-F21A-5D3D-3346-F67984A0F2B3}"/>
                </a:ext>
              </a:extLst>
            </p:cNvPr>
            <p:cNvSpPr txBox="1"/>
            <p:nvPr userDrawn="1"/>
          </p:nvSpPr>
          <p:spPr>
            <a:xfrm>
              <a:off x="1158239" y="3878255"/>
              <a:ext cx="1248077" cy="461665"/>
            </a:xfrm>
            <a:prstGeom prst="rect">
              <a:avLst/>
            </a:prstGeom>
            <a:noFill/>
          </p:spPr>
          <p:txBody>
            <a:bodyPr wrap="square" rtlCol="0">
              <a:spAutoFit/>
            </a:bodyPr>
            <a:lstStyle/>
            <a:p>
              <a:r>
                <a:rPr lang="en-US" sz="2400" dirty="0">
                  <a:hlinkClick r:id="rId4"/>
                </a:rPr>
                <a:t>SCPEBA</a:t>
              </a:r>
              <a:endParaRPr lang="en-US" sz="2400" dirty="0"/>
            </a:p>
          </p:txBody>
        </p:sp>
      </p:grpSp>
      <p:grpSp>
        <p:nvGrpSpPr>
          <p:cNvPr id="21" name="Group 20">
            <a:extLst>
              <a:ext uri="{FF2B5EF4-FFF2-40B4-BE49-F238E27FC236}">
                <a16:creationId xmlns:a16="http://schemas.microsoft.com/office/drawing/2014/main" id="{66331960-63D7-7C80-8823-3E20AB32D8EE}"/>
              </a:ext>
            </a:extLst>
          </p:cNvPr>
          <p:cNvGrpSpPr/>
          <p:nvPr userDrawn="1"/>
        </p:nvGrpSpPr>
        <p:grpSpPr>
          <a:xfrm>
            <a:off x="609599" y="2917779"/>
            <a:ext cx="1914583" cy="548640"/>
            <a:chOff x="609599" y="2917779"/>
            <a:chExt cx="1914583" cy="548640"/>
          </a:xfrm>
        </p:grpSpPr>
        <p:pic>
          <p:nvPicPr>
            <p:cNvPr id="9" name="Picture 8">
              <a:extLst>
                <a:ext uri="{FF2B5EF4-FFF2-40B4-BE49-F238E27FC236}">
                  <a16:creationId xmlns:a16="http://schemas.microsoft.com/office/drawing/2014/main" id="{1B210F30-3E2D-B701-8C1D-315C141D7268}"/>
                </a:ext>
              </a:extLst>
            </p:cNvPr>
            <p:cNvPicPr>
              <a:picLocks/>
            </p:cNvPicPr>
            <p:nvPr userDrawn="1"/>
          </p:nvPicPr>
          <p:blipFill>
            <a:blip r:embed="rId5" cstate="print">
              <a:extLst>
                <a:ext uri="{28A0092B-C50C-407E-A947-70E740481C1C}">
                  <a14:useLocalDpi xmlns:a14="http://schemas.microsoft.com/office/drawing/2010/main" val="0"/>
                </a:ext>
              </a:extLst>
            </a:blip>
            <a:stretch>
              <a:fillRect/>
            </a:stretch>
          </p:blipFill>
          <p:spPr>
            <a:xfrm>
              <a:off x="609599" y="2917779"/>
              <a:ext cx="548640" cy="548640"/>
            </a:xfrm>
            <a:prstGeom prst="rect">
              <a:avLst/>
            </a:prstGeom>
          </p:spPr>
        </p:pic>
        <p:sp>
          <p:nvSpPr>
            <p:cNvPr id="14" name="TextBox 13">
              <a:extLst>
                <a:ext uri="{FF2B5EF4-FFF2-40B4-BE49-F238E27FC236}">
                  <a16:creationId xmlns:a16="http://schemas.microsoft.com/office/drawing/2014/main" id="{8419043F-D8F6-65E7-2638-2E63400C032D}"/>
                </a:ext>
              </a:extLst>
            </p:cNvPr>
            <p:cNvSpPr txBox="1"/>
            <p:nvPr userDrawn="1"/>
          </p:nvSpPr>
          <p:spPr>
            <a:xfrm>
              <a:off x="1158240" y="2961267"/>
              <a:ext cx="1365942" cy="461665"/>
            </a:xfrm>
            <a:prstGeom prst="rect">
              <a:avLst/>
            </a:prstGeom>
            <a:noFill/>
          </p:spPr>
          <p:txBody>
            <a:bodyPr wrap="square" rtlCol="0">
              <a:spAutoFit/>
            </a:bodyPr>
            <a:lstStyle/>
            <a:p>
              <a:r>
                <a:rPr lang="en-US" sz="2400" dirty="0">
                  <a:hlinkClick r:id="rId6"/>
                </a:rPr>
                <a:t>SCPEBA</a:t>
              </a:r>
              <a:endParaRPr lang="en-US" sz="2400" dirty="0"/>
            </a:p>
          </p:txBody>
        </p:sp>
      </p:grpSp>
      <p:grpSp>
        <p:nvGrpSpPr>
          <p:cNvPr id="19" name="Group 18">
            <a:extLst>
              <a:ext uri="{FF2B5EF4-FFF2-40B4-BE49-F238E27FC236}">
                <a16:creationId xmlns:a16="http://schemas.microsoft.com/office/drawing/2014/main" id="{45C8B557-1A2D-4D8F-EFF4-FCEC736BC666}"/>
              </a:ext>
            </a:extLst>
          </p:cNvPr>
          <p:cNvGrpSpPr/>
          <p:nvPr userDrawn="1"/>
        </p:nvGrpSpPr>
        <p:grpSpPr>
          <a:xfrm>
            <a:off x="3135283" y="2911735"/>
            <a:ext cx="2647532" cy="548640"/>
            <a:chOff x="4330395" y="3832865"/>
            <a:chExt cx="2647532" cy="548640"/>
          </a:xfrm>
        </p:grpSpPr>
        <p:pic>
          <p:nvPicPr>
            <p:cNvPr id="6" name="Picture 5">
              <a:extLst>
                <a:ext uri="{FF2B5EF4-FFF2-40B4-BE49-F238E27FC236}">
                  <a16:creationId xmlns:a16="http://schemas.microsoft.com/office/drawing/2014/main" id="{FBD0927B-5968-1F64-1681-83FEF03BCBC0}"/>
                </a:ext>
              </a:extLst>
            </p:cNvPr>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4330395" y="3832865"/>
              <a:ext cx="548640" cy="548640"/>
            </a:xfrm>
            <a:prstGeom prst="rect">
              <a:avLst/>
            </a:prstGeom>
          </p:spPr>
        </p:pic>
        <p:sp>
          <p:nvSpPr>
            <p:cNvPr id="15" name="TextBox 14">
              <a:extLst>
                <a:ext uri="{FF2B5EF4-FFF2-40B4-BE49-F238E27FC236}">
                  <a16:creationId xmlns:a16="http://schemas.microsoft.com/office/drawing/2014/main" id="{4CC6851E-6881-3DBA-B315-07B72363F2AA}"/>
                </a:ext>
              </a:extLst>
            </p:cNvPr>
            <p:cNvSpPr txBox="1"/>
            <p:nvPr userDrawn="1"/>
          </p:nvSpPr>
          <p:spPr>
            <a:xfrm>
              <a:off x="4878202" y="3876353"/>
              <a:ext cx="2099725" cy="461665"/>
            </a:xfrm>
            <a:prstGeom prst="rect">
              <a:avLst/>
            </a:prstGeom>
            <a:noFill/>
          </p:spPr>
          <p:txBody>
            <a:bodyPr wrap="square" rtlCol="0">
              <a:spAutoFit/>
            </a:bodyPr>
            <a:lstStyle/>
            <a:p>
              <a:r>
                <a:rPr lang="en-US" sz="2400" u="sng" dirty="0">
                  <a:hlinkClick r:id="rId8"/>
                </a:rPr>
                <a:t>PEBA TV</a:t>
              </a:r>
              <a:endParaRPr lang="en-US" sz="2400" dirty="0"/>
            </a:p>
          </p:txBody>
        </p:sp>
      </p:grpSp>
      <p:grpSp>
        <p:nvGrpSpPr>
          <p:cNvPr id="18" name="Group 17">
            <a:extLst>
              <a:ext uri="{FF2B5EF4-FFF2-40B4-BE49-F238E27FC236}">
                <a16:creationId xmlns:a16="http://schemas.microsoft.com/office/drawing/2014/main" id="{1D064ED5-2112-8741-00D0-2E5DAB9051EA}"/>
              </a:ext>
            </a:extLst>
          </p:cNvPr>
          <p:cNvGrpSpPr/>
          <p:nvPr userDrawn="1"/>
        </p:nvGrpSpPr>
        <p:grpSpPr>
          <a:xfrm>
            <a:off x="3135283" y="3834767"/>
            <a:ext cx="5486401" cy="830997"/>
            <a:chOff x="609599" y="4768934"/>
            <a:chExt cx="5486401" cy="830997"/>
          </a:xfrm>
        </p:grpSpPr>
        <p:pic>
          <p:nvPicPr>
            <p:cNvPr id="10" name="Picture 9">
              <a:extLst>
                <a:ext uri="{FF2B5EF4-FFF2-40B4-BE49-F238E27FC236}">
                  <a16:creationId xmlns:a16="http://schemas.microsoft.com/office/drawing/2014/main" id="{82157BB8-7988-D2E8-0DB4-18AB1E0070B5}"/>
                </a:ext>
              </a:extLst>
            </p:cNvPr>
            <p:cNvPicPr>
              <a:picLocks/>
            </p:cNvPicPr>
            <p:nvPr userDrawn="1"/>
          </p:nvPicPr>
          <p:blipFill>
            <a:blip r:embed="rId9" cstate="print">
              <a:extLst>
                <a:ext uri="{28A0092B-C50C-407E-A947-70E740481C1C}">
                  <a14:useLocalDpi xmlns:a14="http://schemas.microsoft.com/office/drawing/2010/main" val="0"/>
                </a:ext>
              </a:extLst>
            </a:blip>
            <a:stretch>
              <a:fillRect/>
            </a:stretch>
          </p:blipFill>
          <p:spPr>
            <a:xfrm>
              <a:off x="609599" y="4910112"/>
              <a:ext cx="548640" cy="548640"/>
            </a:xfrm>
            <a:prstGeom prst="rect">
              <a:avLst/>
            </a:prstGeom>
          </p:spPr>
        </p:pic>
        <p:sp>
          <p:nvSpPr>
            <p:cNvPr id="16" name="TextBox 15">
              <a:extLst>
                <a:ext uri="{FF2B5EF4-FFF2-40B4-BE49-F238E27FC236}">
                  <a16:creationId xmlns:a16="http://schemas.microsoft.com/office/drawing/2014/main" id="{F940E506-B7C5-7D05-3D7E-826C1BA055E8}"/>
                </a:ext>
              </a:extLst>
            </p:cNvPr>
            <p:cNvSpPr txBox="1"/>
            <p:nvPr userDrawn="1"/>
          </p:nvSpPr>
          <p:spPr>
            <a:xfrm>
              <a:off x="1158239" y="4768934"/>
              <a:ext cx="4937761" cy="830997"/>
            </a:xfrm>
            <a:prstGeom prst="rect">
              <a:avLst/>
            </a:prstGeom>
            <a:noFill/>
          </p:spPr>
          <p:txBody>
            <a:bodyPr wrap="square" rtlCol="0">
              <a:spAutoFit/>
            </a:bodyPr>
            <a:lstStyle/>
            <a:p>
              <a:r>
                <a:rPr lang="en-US" sz="2400" u="sng" kern="1200" dirty="0">
                  <a:solidFill>
                    <a:schemeClr val="tx1"/>
                  </a:solidFill>
                  <a:effectLst/>
                  <a:latin typeface="+mn-lt"/>
                  <a:ea typeface="+mn-ea"/>
                  <a:cs typeface="+mn-cs"/>
                  <a:hlinkClick r:id="rId10"/>
                </a:rPr>
                <a:t>South Carolina Public </a:t>
              </a:r>
              <a:br>
                <a:rPr lang="en-US" sz="2400" u="sng" kern="1200" dirty="0">
                  <a:solidFill>
                    <a:schemeClr val="tx1"/>
                  </a:solidFill>
                  <a:effectLst/>
                  <a:latin typeface="+mn-lt"/>
                  <a:ea typeface="+mn-ea"/>
                  <a:cs typeface="+mn-cs"/>
                  <a:hlinkClick r:id="rId10"/>
                </a:rPr>
              </a:br>
              <a:r>
                <a:rPr lang="en-US" sz="2400" u="sng" kern="1200" dirty="0">
                  <a:solidFill>
                    <a:schemeClr val="tx1"/>
                  </a:solidFill>
                  <a:effectLst/>
                  <a:latin typeface="+mn-lt"/>
                  <a:ea typeface="+mn-ea"/>
                  <a:cs typeface="+mn-cs"/>
                  <a:hlinkClick r:id="rId10"/>
                </a:rPr>
                <a:t>Employee Benefit Authority</a:t>
              </a:r>
              <a:endParaRPr lang="en-US" sz="3600" dirty="0"/>
            </a:p>
          </p:txBody>
        </p:sp>
      </p:grpSp>
      <p:grpSp>
        <p:nvGrpSpPr>
          <p:cNvPr id="20" name="Group 19">
            <a:extLst>
              <a:ext uri="{FF2B5EF4-FFF2-40B4-BE49-F238E27FC236}">
                <a16:creationId xmlns:a16="http://schemas.microsoft.com/office/drawing/2014/main" id="{08B3C213-180E-2382-47A3-3C00933B761F}"/>
              </a:ext>
            </a:extLst>
          </p:cNvPr>
          <p:cNvGrpSpPr/>
          <p:nvPr userDrawn="1"/>
        </p:nvGrpSpPr>
        <p:grpSpPr>
          <a:xfrm>
            <a:off x="609599" y="4751755"/>
            <a:ext cx="2354022" cy="548640"/>
            <a:chOff x="4329563" y="2917779"/>
            <a:chExt cx="2354022" cy="548640"/>
          </a:xfrm>
        </p:grpSpPr>
        <p:pic>
          <p:nvPicPr>
            <p:cNvPr id="5" name="Picture 4">
              <a:extLst>
                <a:ext uri="{FF2B5EF4-FFF2-40B4-BE49-F238E27FC236}">
                  <a16:creationId xmlns:a16="http://schemas.microsoft.com/office/drawing/2014/main" id="{7D03A7D1-CB11-93B8-F179-11F9137165C8}"/>
                </a:ext>
              </a:extLst>
            </p:cNvPr>
            <p:cNvPicPr>
              <a:picLocks/>
            </p:cNvPicPr>
            <p:nvPr userDrawn="1"/>
          </p:nvPicPr>
          <p:blipFill>
            <a:blip r:embed="rId11" cstate="print">
              <a:extLst>
                <a:ext uri="{28A0092B-C50C-407E-A947-70E740481C1C}">
                  <a14:useLocalDpi xmlns:a14="http://schemas.microsoft.com/office/drawing/2010/main" val="0"/>
                </a:ext>
              </a:extLst>
            </a:blip>
            <a:stretch>
              <a:fillRect/>
            </a:stretch>
          </p:blipFill>
          <p:spPr>
            <a:xfrm>
              <a:off x="4329563" y="2917779"/>
              <a:ext cx="548640" cy="548640"/>
            </a:xfrm>
            <a:prstGeom prst="rect">
              <a:avLst/>
            </a:prstGeom>
          </p:spPr>
        </p:pic>
        <p:sp>
          <p:nvSpPr>
            <p:cNvPr id="17" name="TextBox 16">
              <a:extLst>
                <a:ext uri="{FF2B5EF4-FFF2-40B4-BE49-F238E27FC236}">
                  <a16:creationId xmlns:a16="http://schemas.microsoft.com/office/drawing/2014/main" id="{C23DDA84-0906-A535-3352-873978273A84}"/>
                </a:ext>
              </a:extLst>
            </p:cNvPr>
            <p:cNvSpPr txBox="1"/>
            <p:nvPr userDrawn="1"/>
          </p:nvSpPr>
          <p:spPr>
            <a:xfrm>
              <a:off x="4877370" y="2961267"/>
              <a:ext cx="1806215" cy="461665"/>
            </a:xfrm>
            <a:prstGeom prst="rect">
              <a:avLst/>
            </a:prstGeom>
            <a:noFill/>
          </p:spPr>
          <p:txBody>
            <a:bodyPr wrap="square" rtlCol="0">
              <a:spAutoFit/>
            </a:bodyPr>
            <a:lstStyle/>
            <a:p>
              <a:r>
                <a:rPr lang="en-US" sz="2400" dirty="0">
                  <a:hlinkClick r:id="rId12"/>
                </a:rPr>
                <a:t>s.c.peba</a:t>
              </a:r>
              <a:endParaRPr lang="en-US" sz="2400" dirty="0"/>
            </a:p>
          </p:txBody>
        </p:sp>
      </p:grpSp>
    </p:spTree>
    <p:extLst>
      <p:ext uri="{BB962C8B-B14F-4D97-AF65-F5344CB8AC3E}">
        <p14:creationId xmlns:p14="http://schemas.microsoft.com/office/powerpoint/2010/main" val="929183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6" name="Rectangle 5">
            <a:extLst>
              <a:ext uri="{FF2B5EF4-FFF2-40B4-BE49-F238E27FC236}">
                <a16:creationId xmlns:a16="http://schemas.microsoft.com/office/drawing/2014/main" id="{27F27499-80F4-9839-56AF-E21DB87CC464}"/>
              </a:ext>
            </a:extLst>
          </p:cNvPr>
          <p:cNvSpPr/>
          <p:nvPr userDrawn="1"/>
        </p:nvSpPr>
        <p:spPr>
          <a:xfrm>
            <a:off x="609599" y="1611018"/>
            <a:ext cx="10972800" cy="2308324"/>
          </a:xfrm>
          <a:prstGeom prst="rect">
            <a:avLst/>
          </a:prstGeom>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schemeClr val="tx2"/>
                </a:solidFill>
              </a:rPr>
              <a:t>This presentation does not constitute a comprehensive or binding representation of the employee benefit programs PEBA administers. The terms and conditions of the employee benefit programs PEBA administers are set out in the applicable statutes and plan documents and are subject to change. Benefits administrators and others chosen by your employer to assist you with your participation in these employee benefit programs are not agents or employees of PEBA and are not authorized to bind PEBA or make representations on behalf of PEBA. Please contact PEBA for the most current information. The language used in this presentation does not create any contractual rights or entitlements for any person.</a:t>
            </a:r>
          </a:p>
        </p:txBody>
      </p:sp>
      <p:sp>
        <p:nvSpPr>
          <p:cNvPr id="7" name="TextBox 6">
            <a:extLst>
              <a:ext uri="{FF2B5EF4-FFF2-40B4-BE49-F238E27FC236}">
                <a16:creationId xmlns:a16="http://schemas.microsoft.com/office/drawing/2014/main" id="{84ECC850-B988-E399-A6DC-BFF24914A774}"/>
              </a:ext>
            </a:extLst>
          </p:cNvPr>
          <p:cNvSpPr txBox="1"/>
          <p:nvPr userDrawn="1"/>
        </p:nvSpPr>
        <p:spPr>
          <a:xfrm>
            <a:off x="609599" y="476550"/>
            <a:ext cx="4433455"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Disclaimer</a:t>
            </a:r>
          </a:p>
        </p:txBody>
      </p:sp>
    </p:spTree>
    <p:extLst>
      <p:ext uri="{BB962C8B-B14F-4D97-AF65-F5344CB8AC3E}">
        <p14:creationId xmlns:p14="http://schemas.microsoft.com/office/powerpoint/2010/main" val="815621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3E83DF9-E00E-4BB3-A617-E96FA563FA9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2" name="Title 1"/>
          <p:cNvSpPr>
            <a:spLocks noGrp="1"/>
          </p:cNvSpPr>
          <p:nvPr>
            <p:ph type="title" hasCustomPrompt="1"/>
          </p:nvPr>
        </p:nvSpPr>
        <p:spPr>
          <a:xfrm>
            <a:off x="336550" y="2626822"/>
            <a:ext cx="6363508" cy="2335876"/>
          </a:xfrm>
        </p:spPr>
        <p:txBody>
          <a:bodyPr anchor="ctr">
            <a:normAutofit/>
          </a:bodyPr>
          <a:lstStyle>
            <a:lvl1pPr>
              <a:defRPr sz="3000" b="1" baseline="0">
                <a:solidFill>
                  <a:schemeClr val="bg1"/>
                </a:solidFill>
                <a:latin typeface="Times New Roman" panose="02020603050405020304" pitchFamily="18" charset="0"/>
                <a:cs typeface="Times New Roman" panose="02020603050405020304" pitchFamily="18" charset="0"/>
              </a:defRPr>
            </a:lvl1pPr>
          </a:lstStyle>
          <a:p>
            <a:r>
              <a:rPr lang="en-US" dirty="0"/>
              <a:t>Click to section title</a:t>
            </a:r>
          </a:p>
        </p:txBody>
      </p:sp>
      <p:sp>
        <p:nvSpPr>
          <p:cNvPr id="10" name="Slide Number Placeholder 5"/>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8" name="Subtitle 2"/>
          <p:cNvSpPr>
            <a:spLocks noGrp="1"/>
          </p:cNvSpPr>
          <p:nvPr>
            <p:ph type="subTitle" idx="13" hasCustomPrompt="1"/>
          </p:nvPr>
        </p:nvSpPr>
        <p:spPr>
          <a:xfrm>
            <a:off x="336550" y="5311838"/>
            <a:ext cx="6105814" cy="689951"/>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subtitle</a:t>
            </a:r>
          </a:p>
        </p:txBody>
      </p:sp>
    </p:spTree>
    <p:extLst>
      <p:ext uri="{BB962C8B-B14F-4D97-AF65-F5344CB8AC3E}">
        <p14:creationId xmlns:p14="http://schemas.microsoft.com/office/powerpoint/2010/main" val="69075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column_simpl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2" name="Content Placeholder 2">
            <a:extLst>
              <a:ext uri="{FF2B5EF4-FFF2-40B4-BE49-F238E27FC236}">
                <a16:creationId xmlns:a16="http://schemas.microsoft.com/office/drawing/2014/main" id="{4707B9D8-B732-E833-79CA-2CF10BB91622}"/>
              </a:ext>
            </a:extLst>
          </p:cNvPr>
          <p:cNvSpPr>
            <a:spLocks noGrp="1"/>
          </p:cNvSpPr>
          <p:nvPr>
            <p:ph sz="half" idx="1" hasCustomPrompt="1"/>
          </p:nvPr>
        </p:nvSpPr>
        <p:spPr>
          <a:xfrm>
            <a:off x="609600" y="1611018"/>
            <a:ext cx="10972798" cy="4690026"/>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a:extLst>
              <a:ext uri="{FF2B5EF4-FFF2-40B4-BE49-F238E27FC236}">
                <a16:creationId xmlns:a16="http://schemas.microsoft.com/office/drawing/2014/main" id="{4D828966-E531-9197-F0E1-3A79B5C315E2}"/>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291985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_simp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3" name="Content Placeholder 2"/>
          <p:cNvSpPr>
            <a:spLocks noGrp="1"/>
          </p:cNvSpPr>
          <p:nvPr>
            <p:ph sz="half" idx="1" hasCustomPrompt="1"/>
          </p:nvPr>
        </p:nvSpPr>
        <p:spPr>
          <a:xfrm>
            <a:off x="609600" y="1601044"/>
            <a:ext cx="5181600"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400800" y="1611018"/>
            <a:ext cx="5181600" cy="468005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371409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ne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3" name="Content Placeholder 2"/>
          <p:cNvSpPr>
            <a:spLocks noGrp="1"/>
          </p:cNvSpPr>
          <p:nvPr>
            <p:ph idx="1" hasCustomPrompt="1"/>
          </p:nvPr>
        </p:nvSpPr>
        <p:spPr>
          <a:xfrm>
            <a:off x="609600" y="2510455"/>
            <a:ext cx="10972800" cy="3790589"/>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3183230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4" name="Content Placeholder 2">
            <a:extLst>
              <a:ext uri="{FF2B5EF4-FFF2-40B4-BE49-F238E27FC236}">
                <a16:creationId xmlns:a16="http://schemas.microsoft.com/office/drawing/2014/main" id="{E0F5FC08-2CC4-B3F1-36DF-75318075EDE8}"/>
              </a:ext>
            </a:extLst>
          </p:cNvPr>
          <p:cNvSpPr>
            <a:spLocks noGrp="1"/>
          </p:cNvSpPr>
          <p:nvPr>
            <p:ph sz="half" idx="13" hasCustomPrompt="1"/>
          </p:nvPr>
        </p:nvSpPr>
        <p:spPr>
          <a:xfrm>
            <a:off x="609600" y="2500481"/>
            <a:ext cx="51816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3">
            <a:extLst>
              <a:ext uri="{FF2B5EF4-FFF2-40B4-BE49-F238E27FC236}">
                <a16:creationId xmlns:a16="http://schemas.microsoft.com/office/drawing/2014/main" id="{8762C4BE-86E3-D6D0-9618-3212B82DB396}"/>
              </a:ext>
            </a:extLst>
          </p:cNvPr>
          <p:cNvSpPr>
            <a:spLocks noGrp="1"/>
          </p:cNvSpPr>
          <p:nvPr>
            <p:ph sz="half" idx="2" hasCustomPrompt="1"/>
          </p:nvPr>
        </p:nvSpPr>
        <p:spPr>
          <a:xfrm>
            <a:off x="6400800" y="2508542"/>
            <a:ext cx="5181600" cy="378253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0144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600" y="2917779"/>
            <a:ext cx="3912524" cy="3373294"/>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3">
            <a:extLst>
              <a:ext uri="{FF2B5EF4-FFF2-40B4-BE49-F238E27FC236}">
                <a16:creationId xmlns:a16="http://schemas.microsoft.com/office/drawing/2014/main" id="{14645053-EEB2-1C18-C990-1381BD23596C}"/>
              </a:ext>
            </a:extLst>
          </p:cNvPr>
          <p:cNvSpPr>
            <a:spLocks noGrp="1"/>
          </p:cNvSpPr>
          <p:nvPr>
            <p:ph sz="half" idx="2" hasCustomPrompt="1"/>
          </p:nvPr>
        </p:nvSpPr>
        <p:spPr>
          <a:xfrm>
            <a:off x="6096000" y="2917776"/>
            <a:ext cx="5486400" cy="3373295"/>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599" y="228600"/>
            <a:ext cx="10972799" cy="2122246"/>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761738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e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8"/>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599" y="2917779"/>
            <a:ext cx="5866015" cy="337329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600" y="228599"/>
            <a:ext cx="4702234" cy="2223655"/>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4107756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_block on righ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8"/>
          </a:xfrm>
          <a:prstGeom prst="rect">
            <a:avLst/>
          </a:prstGeom>
        </p:spPr>
      </p:pic>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Content Placeholder 2">
            <a:extLst>
              <a:ext uri="{FF2B5EF4-FFF2-40B4-BE49-F238E27FC236}">
                <a16:creationId xmlns:a16="http://schemas.microsoft.com/office/drawing/2014/main" id="{F14DD24C-DE62-2304-D00B-211117A25BAA}"/>
              </a:ext>
            </a:extLst>
          </p:cNvPr>
          <p:cNvSpPr>
            <a:spLocks noGrp="1"/>
          </p:cNvSpPr>
          <p:nvPr>
            <p:ph sz="half" idx="1" hasCustomPrompt="1"/>
          </p:nvPr>
        </p:nvSpPr>
        <p:spPr>
          <a:xfrm>
            <a:off x="609600" y="1601044"/>
            <a:ext cx="3338945"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81CEE227-37E8-DD22-6A0F-391DF07240AA}"/>
              </a:ext>
            </a:extLst>
          </p:cNvPr>
          <p:cNvSpPr>
            <a:spLocks noGrp="1"/>
          </p:cNvSpPr>
          <p:nvPr>
            <p:ph sz="half" idx="2" hasCustomPrompt="1"/>
          </p:nvPr>
        </p:nvSpPr>
        <p:spPr>
          <a:xfrm>
            <a:off x="9277004" y="228600"/>
            <a:ext cx="2305396" cy="6062472"/>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p:txBody>
      </p:sp>
      <p:sp>
        <p:nvSpPr>
          <p:cNvPr id="9" name="Title 1">
            <a:extLst>
              <a:ext uri="{FF2B5EF4-FFF2-40B4-BE49-F238E27FC236}">
                <a16:creationId xmlns:a16="http://schemas.microsoft.com/office/drawing/2014/main" id="{E64B4BAA-0DDE-4E86-7FB5-9C1C55E20744}"/>
              </a:ext>
            </a:extLst>
          </p:cNvPr>
          <p:cNvSpPr>
            <a:spLocks noGrp="1"/>
          </p:cNvSpPr>
          <p:nvPr>
            <p:ph type="title" hasCustomPrompt="1"/>
          </p:nvPr>
        </p:nvSpPr>
        <p:spPr>
          <a:xfrm>
            <a:off x="609599" y="228600"/>
            <a:ext cx="5181601"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057943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400">
                <a:solidFill>
                  <a:schemeClr val="bg2">
                    <a:lumMod val="75000"/>
                  </a:schemeClr>
                </a:solidFill>
                <a:latin typeface="Tw Cen MT Condensed" panose="020B0606020104020203" pitchFamily="34"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681711764"/>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92" r:id="rId3"/>
    <p:sldLayoutId id="2147483686" r:id="rId4"/>
    <p:sldLayoutId id="2147483685" r:id="rId5"/>
    <p:sldLayoutId id="2147483693" r:id="rId6"/>
    <p:sldLayoutId id="2147483687" r:id="rId7"/>
    <p:sldLayoutId id="2147483696" r:id="rId8"/>
    <p:sldLayoutId id="2147483694" r:id="rId9"/>
    <p:sldLayoutId id="2147483695" r:id="rId10"/>
    <p:sldLayoutId id="2147483688" r:id="rId11"/>
    <p:sldLayoutId id="2147483699" r:id="rId12"/>
    <p:sldLayoutId id="2147483698" r:id="rId13"/>
    <p:sldLayoutId id="2147483697" r:id="rId14"/>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hyperlink" Target="https://peba.sc.gov/nyb"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peba.sc.gov/publication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8.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hyperlink" Target="https://online.retirement.sc.gov/MemberAccess/welcome" TargetMode="External"/><Relationship Id="rId7" Type="http://schemas.openxmlformats.org/officeDocument/2006/relationships/hyperlink" Target="https://forms.retirement.sc.gov/formGenericGet.do?formNum=web1106.xdp"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forms.retirement.sc.gov/formGenericGet.do?formNum=web1103.xdp" TargetMode="External"/><Relationship Id="rId5" Type="http://schemas.openxmlformats.org/officeDocument/2006/relationships/hyperlink" Target="https://forms.retirement.sc.gov/formGenericGet.do?formNum=web1102.xdp" TargetMode="External"/><Relationship Id="rId4" Type="http://schemas.openxmlformats.org/officeDocument/2006/relationships/hyperlink" Target="https://peba.sc.gov/sites/default/files/designating_beneficiari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Beneficiaries</a:t>
            </a:r>
          </a:p>
        </p:txBody>
      </p:sp>
      <p:sp>
        <p:nvSpPr>
          <p:cNvPr id="3" name="Subtitle 2"/>
          <p:cNvSpPr>
            <a:spLocks noGrp="1"/>
          </p:cNvSpPr>
          <p:nvPr>
            <p:ph type="subTitle" idx="1"/>
          </p:nvPr>
        </p:nvSpPr>
        <p:spPr/>
        <p:txBody>
          <a:bodyPr/>
          <a:lstStyle/>
          <a:p>
            <a:r>
              <a:rPr lang="en-US" dirty="0"/>
              <a:t>Retirement Orientation and Education</a:t>
            </a:r>
          </a:p>
          <a:p>
            <a:r>
              <a:rPr lang="en-US" dirty="0"/>
              <a:t>Fiscal year 2025</a:t>
            </a:r>
          </a:p>
        </p:txBody>
      </p:sp>
    </p:spTree>
    <p:custDataLst>
      <p:tags r:id="rId1"/>
    </p:custDataLst>
    <p:extLst>
      <p:ext uri="{BB962C8B-B14F-4D97-AF65-F5344CB8AC3E}">
        <p14:creationId xmlns:p14="http://schemas.microsoft.com/office/powerpoint/2010/main" val="3567362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0168795-D586-BF1A-17A3-040D771D87EC}"/>
              </a:ext>
            </a:extLst>
          </p:cNvPr>
          <p:cNvSpPr>
            <a:spLocks noGrp="1"/>
          </p:cNvSpPr>
          <p:nvPr>
            <p:ph type="sldNum" sz="quarter" idx="12"/>
          </p:nvPr>
        </p:nvSpPr>
        <p:spPr/>
        <p:txBody>
          <a:bodyPr/>
          <a:lstStyle/>
          <a:p>
            <a:fld id="{28024367-D536-4F59-B2ED-0E7825EDA9AF}" type="slidenum">
              <a:rPr lang="en-US" smtClean="0"/>
              <a:pPr/>
              <a:t>2</a:t>
            </a:fld>
            <a:endParaRPr lang="en-US" dirty="0"/>
          </a:p>
        </p:txBody>
      </p:sp>
      <p:sp>
        <p:nvSpPr>
          <p:cNvPr id="3" name="Content Placeholder 2">
            <a:extLst>
              <a:ext uri="{FF2B5EF4-FFF2-40B4-BE49-F238E27FC236}">
                <a16:creationId xmlns:a16="http://schemas.microsoft.com/office/drawing/2014/main" id="{81A60FA9-5000-00E1-B9B2-2D74ECC89437}"/>
              </a:ext>
            </a:extLst>
          </p:cNvPr>
          <p:cNvSpPr>
            <a:spLocks noGrp="1"/>
          </p:cNvSpPr>
          <p:nvPr>
            <p:ph sz="half" idx="1"/>
          </p:nvPr>
        </p:nvSpPr>
        <p:spPr/>
        <p:txBody>
          <a:bodyPr>
            <a:normAutofit/>
          </a:bodyPr>
          <a:lstStyle/>
          <a:p>
            <a:pPr marL="0" indent="0">
              <a:buNone/>
            </a:pPr>
            <a:r>
              <a:rPr lang="en-US" dirty="0"/>
              <a:t>This presentation is focused on the eligibility requirements and plan provisions for Class Three members. Class Three members are those whose earned service began on or after July 1, 2012.</a:t>
            </a:r>
          </a:p>
          <a:p>
            <a:pPr marL="0" indent="0">
              <a:buNone/>
            </a:pPr>
            <a:r>
              <a:rPr lang="en-US" dirty="0"/>
              <a:t>Class Two members, those whose earned service began before July 1, 2012, are encouraged to review the summary flyers for Class Two on our </a:t>
            </a:r>
            <a:r>
              <a:rPr lang="en-US" i="1" dirty="0">
                <a:solidFill>
                  <a:srgbClr val="FF0000"/>
                </a:solidFill>
                <a:hlinkClick r:id="rId3"/>
              </a:rPr>
              <a:t>Navigating Your Benefits</a:t>
            </a:r>
            <a:r>
              <a:rPr lang="en-US" dirty="0">
                <a:solidFill>
                  <a:srgbClr val="FF0000"/>
                </a:solidFill>
              </a:rPr>
              <a:t> </a:t>
            </a:r>
            <a:r>
              <a:rPr lang="en-US" dirty="0"/>
              <a:t>webpage and</a:t>
            </a:r>
            <a:r>
              <a:rPr lang="en-US" dirty="0">
                <a:solidFill>
                  <a:srgbClr val="FF0000"/>
                </a:solidFill>
              </a:rPr>
              <a:t> </a:t>
            </a:r>
            <a:r>
              <a:rPr lang="en-US" dirty="0"/>
              <a:t>retirement publications at </a:t>
            </a:r>
            <a:r>
              <a:rPr lang="en-US" dirty="0">
                <a:hlinkClick r:id="rId4"/>
              </a:rPr>
              <a:t>peba.sc.gov/publications</a:t>
            </a:r>
            <a:r>
              <a:rPr lang="en-US" dirty="0"/>
              <a:t> for more information.</a:t>
            </a:r>
          </a:p>
          <a:p>
            <a:endParaRPr lang="en-US" dirty="0"/>
          </a:p>
        </p:txBody>
      </p:sp>
      <p:sp>
        <p:nvSpPr>
          <p:cNvPr id="4" name="Title 3">
            <a:extLst>
              <a:ext uri="{FF2B5EF4-FFF2-40B4-BE49-F238E27FC236}">
                <a16:creationId xmlns:a16="http://schemas.microsoft.com/office/drawing/2014/main" id="{F83D8D73-FB8B-99D6-02F3-7B21A1CF3F73}"/>
              </a:ext>
            </a:extLst>
          </p:cNvPr>
          <p:cNvSpPr>
            <a:spLocks noGrp="1"/>
          </p:cNvSpPr>
          <p:nvPr>
            <p:ph type="title"/>
          </p:nvPr>
        </p:nvSpPr>
        <p:spPr/>
        <p:txBody>
          <a:bodyPr/>
          <a:lstStyle/>
          <a:p>
            <a:r>
              <a:rPr lang="en-US" dirty="0"/>
              <a:t>Intended audience</a:t>
            </a:r>
          </a:p>
        </p:txBody>
      </p:sp>
    </p:spTree>
    <p:extLst>
      <p:ext uri="{BB962C8B-B14F-4D97-AF65-F5344CB8AC3E}">
        <p14:creationId xmlns:p14="http://schemas.microsoft.com/office/powerpoint/2010/main" val="2465889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5FB6E-703A-C763-9E87-460513BEC03C}"/>
              </a:ext>
            </a:extLst>
          </p:cNvPr>
          <p:cNvSpPr>
            <a:spLocks noGrp="1"/>
          </p:cNvSpPr>
          <p:nvPr>
            <p:ph type="title"/>
          </p:nvPr>
        </p:nvSpPr>
        <p:spPr>
          <a:xfrm>
            <a:off x="609600" y="228599"/>
            <a:ext cx="9598430" cy="1724899"/>
          </a:xfrm>
        </p:spPr>
        <p:txBody>
          <a:bodyPr/>
          <a:lstStyle/>
          <a:p>
            <a:r>
              <a:rPr lang="en-US" dirty="0"/>
              <a:t>Types of beneficiaries for SCRS, PORS benefits</a:t>
            </a:r>
          </a:p>
        </p:txBody>
      </p:sp>
      <p:sp>
        <p:nvSpPr>
          <p:cNvPr id="3" name="Content Placeholder 2">
            <a:extLst>
              <a:ext uri="{FF2B5EF4-FFF2-40B4-BE49-F238E27FC236}">
                <a16:creationId xmlns:a16="http://schemas.microsoft.com/office/drawing/2014/main" id="{DB665FFD-3416-E0A6-86F6-C5A5FCCFAA42}"/>
              </a:ext>
            </a:extLst>
          </p:cNvPr>
          <p:cNvSpPr>
            <a:spLocks noGrp="1"/>
          </p:cNvSpPr>
          <p:nvPr>
            <p:ph idx="1"/>
          </p:nvPr>
        </p:nvSpPr>
        <p:spPr>
          <a:xfrm>
            <a:off x="609600" y="2510455"/>
            <a:ext cx="10972800" cy="3790589"/>
          </a:xfrm>
        </p:spPr>
        <p:txBody>
          <a:bodyPr>
            <a:normAutofit/>
          </a:bodyPr>
          <a:lstStyle/>
          <a:p>
            <a:r>
              <a:rPr lang="en-US" dirty="0"/>
              <a:t>Upon your death, primary beneficiary may receive either:</a:t>
            </a:r>
          </a:p>
          <a:p>
            <a:pPr lvl="1"/>
            <a:r>
              <a:rPr lang="en-US" dirty="0"/>
              <a:t>Refund of contributions plus interest; or</a:t>
            </a:r>
          </a:p>
          <a:p>
            <a:pPr lvl="1"/>
            <a:r>
              <a:rPr lang="en-US" dirty="0"/>
              <a:t>Lifetime monthly benefit payments, if eligible.</a:t>
            </a:r>
          </a:p>
          <a:p>
            <a:r>
              <a:rPr lang="en-US" dirty="0"/>
              <a:t>Contingent beneficiaries</a:t>
            </a:r>
            <a:r>
              <a:rPr lang="en-US" baseline="30000" dirty="0"/>
              <a:t>1</a:t>
            </a:r>
            <a:r>
              <a:rPr lang="en-US" dirty="0"/>
              <a:t> receive survivor benefits if:</a:t>
            </a:r>
          </a:p>
          <a:p>
            <a:pPr lvl="1"/>
            <a:r>
              <a:rPr lang="en-US" dirty="0"/>
              <a:t>You and primary beneficiary die at the same time; or</a:t>
            </a:r>
          </a:p>
          <a:p>
            <a:pPr lvl="1"/>
            <a:r>
              <a:rPr lang="en-US" dirty="0"/>
              <a:t>Primary beneficiary dies before you, and you do not name another primary beneficiary before death.</a:t>
            </a:r>
          </a:p>
          <a:p>
            <a:pPr lvl="1"/>
            <a:r>
              <a:rPr lang="en-US" dirty="0"/>
              <a:t>All primary beneficiaries must be deceased at the time of your death for a contingent beneficiary to receive a benefit.</a:t>
            </a:r>
          </a:p>
          <a:p>
            <a:r>
              <a:rPr lang="en-US" dirty="0"/>
              <a:t>Incidental death benefit beneficiary may receive a payment equal to your current annual earnable compensation if you die in service.</a:t>
            </a:r>
          </a:p>
        </p:txBody>
      </p:sp>
      <p:sp>
        <p:nvSpPr>
          <p:cNvPr id="4" name="Slide Number Placeholder 3">
            <a:extLst>
              <a:ext uri="{FF2B5EF4-FFF2-40B4-BE49-F238E27FC236}">
                <a16:creationId xmlns:a16="http://schemas.microsoft.com/office/drawing/2014/main" id="{266A3ED7-F5EE-5291-8EAE-82E508618FBE}"/>
              </a:ext>
            </a:extLst>
          </p:cNvPr>
          <p:cNvSpPr>
            <a:spLocks noGrp="1"/>
          </p:cNvSpPr>
          <p:nvPr>
            <p:ph type="sldNum" sz="quarter" idx="12"/>
          </p:nvPr>
        </p:nvSpPr>
        <p:spPr>
          <a:xfrm>
            <a:off x="11019348" y="6301044"/>
            <a:ext cx="1072896" cy="457200"/>
          </a:xfrm>
        </p:spPr>
        <p:txBody>
          <a:bodyPr/>
          <a:lstStyle/>
          <a:p>
            <a:fld id="{28024367-D536-4F59-B2ED-0E7825EDA9AF}" type="slidenum">
              <a:rPr lang="en-US" smtClean="0"/>
              <a:pPr/>
              <a:t>3</a:t>
            </a:fld>
            <a:endParaRPr lang="en-US" dirty="0"/>
          </a:p>
        </p:txBody>
      </p:sp>
      <p:sp>
        <p:nvSpPr>
          <p:cNvPr id="9" name="TextBox 8">
            <a:extLst>
              <a:ext uri="{FF2B5EF4-FFF2-40B4-BE49-F238E27FC236}">
                <a16:creationId xmlns:a16="http://schemas.microsoft.com/office/drawing/2014/main" id="{458B3E35-385A-AE2A-4E4F-04B33B0274DE}"/>
              </a:ext>
            </a:extLst>
          </p:cNvPr>
          <p:cNvSpPr txBox="1"/>
          <p:nvPr/>
        </p:nvSpPr>
        <p:spPr>
          <a:xfrm>
            <a:off x="609600" y="6054567"/>
            <a:ext cx="8258958" cy="246221"/>
          </a:xfrm>
          <a:prstGeom prst="rect">
            <a:avLst/>
          </a:prstGeom>
          <a:noFill/>
        </p:spPr>
        <p:txBody>
          <a:bodyPr wrap="square" rtlCol="0">
            <a:spAutoFit/>
          </a:bodyPr>
          <a:lstStyle/>
          <a:p>
            <a:r>
              <a:rPr lang="en-US" sz="1000" baseline="30000" dirty="0">
                <a:solidFill>
                  <a:schemeClr val="tx2"/>
                </a:solidFill>
              </a:rPr>
              <a:t>1</a:t>
            </a:r>
            <a:r>
              <a:rPr lang="en-US" sz="1000" dirty="0">
                <a:solidFill>
                  <a:schemeClr val="tx2"/>
                </a:solidFill>
              </a:rPr>
              <a:t>Contingent beneficiary cannot be the same as primary.</a:t>
            </a:r>
            <a:endParaRPr lang="en-US" sz="1000" baseline="30000" dirty="0">
              <a:solidFill>
                <a:schemeClr val="tx2"/>
              </a:solidFill>
            </a:endParaRPr>
          </a:p>
        </p:txBody>
      </p:sp>
    </p:spTree>
    <p:extLst>
      <p:ext uri="{BB962C8B-B14F-4D97-AF65-F5344CB8AC3E}">
        <p14:creationId xmlns:p14="http://schemas.microsoft.com/office/powerpoint/2010/main" val="1594120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9F34EC-87AC-AB91-BE8B-20B09F91CE4B}"/>
              </a:ext>
            </a:extLst>
          </p:cNvPr>
          <p:cNvSpPr>
            <a:spLocks noGrp="1"/>
          </p:cNvSpPr>
          <p:nvPr>
            <p:ph sz="half" idx="1"/>
          </p:nvPr>
        </p:nvSpPr>
        <p:spPr/>
        <p:txBody>
          <a:bodyPr>
            <a:normAutofit/>
          </a:bodyPr>
          <a:lstStyle/>
          <a:p>
            <a:r>
              <a:rPr lang="en-US" dirty="0"/>
              <a:t>Must name primary and contingent beneficiaries for your retirement account directly with your selected service provider.</a:t>
            </a:r>
          </a:p>
          <a:p>
            <a:pPr lvl="1"/>
            <a:r>
              <a:rPr lang="en-US" dirty="0"/>
              <a:t>Upon your death, your beneficiary may be entitled to receive the cash value of your account but must file a claim with your service</a:t>
            </a:r>
            <a:r>
              <a:rPr lang="en-US" dirty="0">
                <a:solidFill>
                  <a:srgbClr val="FF0000"/>
                </a:solidFill>
              </a:rPr>
              <a:t> </a:t>
            </a:r>
            <a:r>
              <a:rPr lang="en-US" dirty="0"/>
              <a:t>provider.</a:t>
            </a:r>
          </a:p>
          <a:p>
            <a:r>
              <a:rPr lang="en-US" dirty="0"/>
              <a:t>Must name an incidental death beneficiary with PEBA, because your beneficiary might qualify for the active member incidental death benefit payment upon your death.</a:t>
            </a:r>
            <a:endParaRPr lang="en-US" dirty="0">
              <a:cs typeface="Times New Roman" pitchFamily="18" charset="0"/>
            </a:endParaRPr>
          </a:p>
          <a:p>
            <a:endParaRPr lang="en-US" dirty="0"/>
          </a:p>
        </p:txBody>
      </p:sp>
      <p:sp>
        <p:nvSpPr>
          <p:cNvPr id="2" name="Title 1"/>
          <p:cNvSpPr>
            <a:spLocks noGrp="1"/>
          </p:cNvSpPr>
          <p:nvPr>
            <p:ph type="title"/>
          </p:nvPr>
        </p:nvSpPr>
        <p:spPr/>
        <p:txBody>
          <a:bodyPr/>
          <a:lstStyle/>
          <a:p>
            <a:r>
              <a:rPr lang="en-US" dirty="0"/>
              <a:t>Beneficiaries for State ORP</a:t>
            </a:r>
          </a:p>
        </p:txBody>
      </p:sp>
      <p:sp>
        <p:nvSpPr>
          <p:cNvPr id="4" name="Slide Number Placeholder 3"/>
          <p:cNvSpPr>
            <a:spLocks noGrp="1"/>
          </p:cNvSpPr>
          <p:nvPr>
            <p:ph type="sldNum" sz="quarter" idx="12"/>
          </p:nvPr>
        </p:nvSpPr>
        <p:spPr/>
        <p:txBody>
          <a:bodyPr/>
          <a:lstStyle/>
          <a:p>
            <a:fld id="{28024367-D536-4F59-B2ED-0E7825EDA9AF}" type="slidenum">
              <a:rPr lang="en-US" smtClean="0"/>
              <a:pPr/>
              <a:t>4</a:t>
            </a:fld>
            <a:endParaRPr lang="en-US" dirty="0"/>
          </a:p>
        </p:txBody>
      </p:sp>
    </p:spTree>
    <p:custDataLst>
      <p:tags r:id="rId1"/>
    </p:custDataLst>
    <p:extLst>
      <p:ext uri="{BB962C8B-B14F-4D97-AF65-F5344CB8AC3E}">
        <p14:creationId xmlns:p14="http://schemas.microsoft.com/office/powerpoint/2010/main" val="3283974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7B355D69-2C8F-22CD-6B7A-C17139A968E0}"/>
              </a:ext>
            </a:extLst>
          </p:cNvPr>
          <p:cNvSpPr>
            <a:spLocks noGrp="1"/>
          </p:cNvSpPr>
          <p:nvPr>
            <p:ph sz="half" idx="1"/>
          </p:nvPr>
        </p:nvSpPr>
        <p:spPr/>
        <p:txBody>
          <a:bodyPr>
            <a:normAutofit/>
          </a:bodyPr>
          <a:lstStyle/>
          <a:p>
            <a:r>
              <a:rPr lang="en-US" dirty="0"/>
              <a:t>Easiest way to name beneficiaries with PEBA is online using </a:t>
            </a:r>
            <a:r>
              <a:rPr lang="en-US" dirty="0">
                <a:hlinkClick r:id="rId3">
                  <a:extLst>
                    <a:ext uri="{A12FA001-AC4F-418D-AE19-62706E023703}">
                      <ahyp:hlinkClr xmlns:ahyp="http://schemas.microsoft.com/office/drawing/2018/hyperlinkcolor" val="tx"/>
                    </a:ext>
                  </a:extLst>
                </a:hlinkClick>
              </a:rPr>
              <a:t>Member Access</a:t>
            </a:r>
            <a:r>
              <a:rPr lang="en-US" dirty="0"/>
              <a:t>.</a:t>
            </a:r>
          </a:p>
          <a:p>
            <a:pPr lvl="1"/>
            <a:r>
              <a:rPr lang="en-US" dirty="0"/>
              <a:t>Refer to the </a:t>
            </a:r>
            <a:r>
              <a:rPr lang="en-US" i="1" dirty="0">
                <a:hlinkClick r:id="rId4">
                  <a:extLst>
                    <a:ext uri="{A12FA001-AC4F-418D-AE19-62706E023703}">
                      <ahyp:hlinkClr xmlns:ahyp="http://schemas.microsoft.com/office/drawing/2018/hyperlinkcolor" val="tx"/>
                    </a:ext>
                  </a:extLst>
                </a:hlinkClick>
              </a:rPr>
              <a:t>Designating Active Member Beneficiaries</a:t>
            </a:r>
            <a:r>
              <a:rPr lang="en-US" dirty="0"/>
              <a:t> flyer. </a:t>
            </a:r>
          </a:p>
          <a:p>
            <a:pPr lvl="1"/>
            <a:r>
              <a:rPr lang="en-US" dirty="0"/>
              <a:t>To designate a trust as your beneficiary, you must complete Form 1103.</a:t>
            </a:r>
          </a:p>
          <a:p>
            <a:pPr lvl="1"/>
            <a:endParaRPr lang="en-US" dirty="0"/>
          </a:p>
        </p:txBody>
      </p:sp>
      <p:sp>
        <p:nvSpPr>
          <p:cNvPr id="14" name="Content Placeholder 13">
            <a:extLst>
              <a:ext uri="{FF2B5EF4-FFF2-40B4-BE49-F238E27FC236}">
                <a16:creationId xmlns:a16="http://schemas.microsoft.com/office/drawing/2014/main" id="{C8DF40FA-4F95-5CE3-C308-19FE5CBF9424}"/>
              </a:ext>
            </a:extLst>
          </p:cNvPr>
          <p:cNvSpPr>
            <a:spLocks noGrp="1"/>
          </p:cNvSpPr>
          <p:nvPr>
            <p:ph sz="half" idx="2"/>
          </p:nvPr>
        </p:nvSpPr>
        <p:spPr/>
        <p:txBody>
          <a:bodyPr>
            <a:normAutofit/>
          </a:bodyPr>
          <a:lstStyle/>
          <a:p>
            <a:r>
              <a:rPr lang="en-US" dirty="0"/>
              <a:t>You can also complete the appropriate form, but forms require a notary signature and additional processing time:</a:t>
            </a:r>
            <a:endParaRPr lang="en-US" dirty="0">
              <a:hlinkClick r:id="rId5">
                <a:extLst>
                  <a:ext uri="{A12FA001-AC4F-418D-AE19-62706E023703}">
                    <ahyp:hlinkClr xmlns:ahyp="http://schemas.microsoft.com/office/drawing/2018/hyperlinkcolor" val="tx"/>
                  </a:ext>
                </a:extLst>
              </a:hlinkClick>
            </a:endParaRPr>
          </a:p>
          <a:p>
            <a:pPr lvl="1"/>
            <a:r>
              <a:rPr lang="en-US" i="1" dirty="0">
                <a:solidFill>
                  <a:srgbClr val="568EC1"/>
                </a:solidFill>
                <a:hlinkClick r:id="rId5">
                  <a:extLst>
                    <a:ext uri="{A12FA001-AC4F-418D-AE19-62706E023703}">
                      <ahyp:hlinkClr xmlns:ahyp="http://schemas.microsoft.com/office/drawing/2018/hyperlinkcolor" val="tx"/>
                    </a:ext>
                  </a:extLst>
                </a:hlinkClick>
              </a:rPr>
              <a:t>Active Member Beneficiary Form</a:t>
            </a:r>
            <a:r>
              <a:rPr lang="en-US" i="1" dirty="0"/>
              <a:t> </a:t>
            </a:r>
            <a:r>
              <a:rPr lang="en-US" dirty="0"/>
              <a:t>(Form 1102).</a:t>
            </a:r>
          </a:p>
          <a:p>
            <a:pPr lvl="1"/>
            <a:r>
              <a:rPr lang="en-US" i="1" dirty="0">
                <a:hlinkClick r:id="rId6"/>
              </a:rPr>
              <a:t>Beneficiary/Trustee Designation Form</a:t>
            </a:r>
            <a:r>
              <a:rPr lang="en-US" i="1" dirty="0"/>
              <a:t> </a:t>
            </a:r>
            <a:r>
              <a:rPr lang="en-US" dirty="0"/>
              <a:t>(Form 1103); trust must already exist.</a:t>
            </a:r>
          </a:p>
          <a:p>
            <a:pPr lvl="1"/>
            <a:r>
              <a:rPr lang="en-US" i="1" dirty="0">
                <a:hlinkClick r:id="rId7"/>
              </a:rPr>
              <a:t>State ORP Active Incidental Death Benefit Beneficiary Designation</a:t>
            </a:r>
            <a:r>
              <a:rPr lang="en-US" i="1" dirty="0"/>
              <a:t> </a:t>
            </a:r>
            <a:r>
              <a:rPr lang="en-US" dirty="0"/>
              <a:t>(Form 1106).</a:t>
            </a:r>
          </a:p>
          <a:p>
            <a:r>
              <a:rPr lang="en-US" dirty="0"/>
              <a:t>You can name multiple beneficiaries.</a:t>
            </a:r>
          </a:p>
          <a:p>
            <a:pPr lvl="1"/>
            <a:r>
              <a:rPr lang="en-US" dirty="0"/>
              <a:t>Benefits are split equally if multiple beneficiaries are named.</a:t>
            </a:r>
          </a:p>
        </p:txBody>
      </p:sp>
      <p:sp>
        <p:nvSpPr>
          <p:cNvPr id="2" name="Title 1">
            <a:extLst>
              <a:ext uri="{FF2B5EF4-FFF2-40B4-BE49-F238E27FC236}">
                <a16:creationId xmlns:a16="http://schemas.microsoft.com/office/drawing/2014/main" id="{67449D02-7652-6718-011E-BD3E02DD303D}"/>
              </a:ext>
            </a:extLst>
          </p:cNvPr>
          <p:cNvSpPr>
            <a:spLocks noGrp="1"/>
          </p:cNvSpPr>
          <p:nvPr>
            <p:ph type="title"/>
          </p:nvPr>
        </p:nvSpPr>
        <p:spPr/>
        <p:txBody>
          <a:bodyPr/>
          <a:lstStyle/>
          <a:p>
            <a:r>
              <a:rPr lang="en-US" dirty="0"/>
              <a:t>How to name your beneficiaries</a:t>
            </a:r>
          </a:p>
        </p:txBody>
      </p:sp>
      <p:sp>
        <p:nvSpPr>
          <p:cNvPr id="4" name="Slide Number Placeholder 3">
            <a:extLst>
              <a:ext uri="{FF2B5EF4-FFF2-40B4-BE49-F238E27FC236}">
                <a16:creationId xmlns:a16="http://schemas.microsoft.com/office/drawing/2014/main" id="{E552248D-7915-CDAA-5B26-CE6775D1096F}"/>
              </a:ext>
            </a:extLst>
          </p:cNvPr>
          <p:cNvSpPr>
            <a:spLocks noGrp="1"/>
          </p:cNvSpPr>
          <p:nvPr>
            <p:ph type="sldNum" sz="quarter" idx="12"/>
          </p:nvPr>
        </p:nvSpPr>
        <p:spPr/>
        <p:txBody>
          <a:bodyPr/>
          <a:lstStyle/>
          <a:p>
            <a:fld id="{28024367-D536-4F59-B2ED-0E7825EDA9AF}" type="slidenum">
              <a:rPr lang="en-US" smtClean="0"/>
              <a:pPr/>
              <a:t>5</a:t>
            </a:fld>
            <a:endParaRPr lang="en-US" dirty="0"/>
          </a:p>
        </p:txBody>
      </p:sp>
    </p:spTree>
    <p:extLst>
      <p:ext uri="{BB962C8B-B14F-4D97-AF65-F5344CB8AC3E}">
        <p14:creationId xmlns:p14="http://schemas.microsoft.com/office/powerpoint/2010/main" val="874444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D24CBB9-F076-3A39-DF49-612B0C56040C}"/>
              </a:ext>
            </a:extLst>
          </p:cNvPr>
          <p:cNvSpPr>
            <a:spLocks noGrp="1"/>
          </p:cNvSpPr>
          <p:nvPr>
            <p:ph type="sldNum" sz="quarter" idx="12"/>
          </p:nvPr>
        </p:nvSpPr>
        <p:spPr/>
        <p:txBody>
          <a:bodyPr/>
          <a:lstStyle/>
          <a:p>
            <a:fld id="{28024367-D536-4F59-B2ED-0E7825EDA9AF}" type="slidenum">
              <a:rPr lang="en-US" smtClean="0"/>
              <a:pPr/>
              <a:t>6</a:t>
            </a:fld>
            <a:endParaRPr lang="en-US" dirty="0"/>
          </a:p>
        </p:txBody>
      </p:sp>
      <p:sp>
        <p:nvSpPr>
          <p:cNvPr id="3" name="Content Placeholder 2">
            <a:extLst>
              <a:ext uri="{FF2B5EF4-FFF2-40B4-BE49-F238E27FC236}">
                <a16:creationId xmlns:a16="http://schemas.microsoft.com/office/drawing/2014/main" id="{679E02F7-771C-7CDF-D456-0FE08A5AB46E}"/>
              </a:ext>
            </a:extLst>
          </p:cNvPr>
          <p:cNvSpPr>
            <a:spLocks noGrp="1"/>
          </p:cNvSpPr>
          <p:nvPr>
            <p:ph sz="half" idx="1"/>
          </p:nvPr>
        </p:nvSpPr>
        <p:spPr/>
        <p:txBody>
          <a:bodyPr>
            <a:normAutofit fontScale="92500" lnSpcReduction="10000"/>
          </a:bodyPr>
          <a:lstStyle/>
          <a:p>
            <a:r>
              <a:rPr lang="en-US" dirty="0"/>
              <a:t>Occurs when:</a:t>
            </a:r>
          </a:p>
          <a:p>
            <a:pPr lvl="1"/>
            <a:r>
              <a:rPr lang="en-US" dirty="0"/>
              <a:t>PEBA and/or your State ORP service provider does not receive a beneficiary designation online or via a beneficiary form;</a:t>
            </a:r>
          </a:p>
          <a:p>
            <a:pPr lvl="1"/>
            <a:r>
              <a:rPr lang="en-US" dirty="0"/>
              <a:t>A section of beneficiary form is left blank or is not completed properly; or</a:t>
            </a:r>
          </a:p>
          <a:p>
            <a:pPr lvl="1"/>
            <a:r>
              <a:rPr lang="en-US" dirty="0"/>
              <a:t>All named beneficiaries predecease employee, and you do not name a new beneficiary.</a:t>
            </a:r>
          </a:p>
          <a:p>
            <a:r>
              <a:rPr lang="en-US" dirty="0"/>
              <a:t>Ensure you receive a confirmation letter from PEBA and/or your State ORP service provider listing your beneficiaries.</a:t>
            </a:r>
          </a:p>
        </p:txBody>
      </p:sp>
      <p:sp>
        <p:nvSpPr>
          <p:cNvPr id="4" name="Content Placeholder 3">
            <a:extLst>
              <a:ext uri="{FF2B5EF4-FFF2-40B4-BE49-F238E27FC236}">
                <a16:creationId xmlns:a16="http://schemas.microsoft.com/office/drawing/2014/main" id="{8DCA6C9B-BE1F-C016-A3EF-C68306BE54F5}"/>
              </a:ext>
            </a:extLst>
          </p:cNvPr>
          <p:cNvSpPr>
            <a:spLocks noGrp="1"/>
          </p:cNvSpPr>
          <p:nvPr>
            <p:ph sz="half" idx="2"/>
          </p:nvPr>
        </p:nvSpPr>
        <p:spPr>
          <a:xfrm>
            <a:off x="8601075" y="847724"/>
            <a:ext cx="2981325" cy="5443347"/>
          </a:xfrm>
        </p:spPr>
        <p:txBody>
          <a:bodyPr anchor="ctr"/>
          <a:lstStyle/>
          <a:p>
            <a:pPr marL="0" indent="0">
              <a:buNone/>
            </a:pPr>
            <a:r>
              <a:rPr lang="en-US" dirty="0"/>
              <a:t>It is good practice to review and update your beneficiary information periodically, especially if you have had an important life event. </a:t>
            </a:r>
          </a:p>
          <a:p>
            <a:endParaRPr lang="en-US" dirty="0"/>
          </a:p>
        </p:txBody>
      </p:sp>
      <p:sp>
        <p:nvSpPr>
          <p:cNvPr id="5" name="Title 4">
            <a:extLst>
              <a:ext uri="{FF2B5EF4-FFF2-40B4-BE49-F238E27FC236}">
                <a16:creationId xmlns:a16="http://schemas.microsoft.com/office/drawing/2014/main" id="{4597976F-07A6-4245-B1A4-531374BF441C}"/>
              </a:ext>
            </a:extLst>
          </p:cNvPr>
          <p:cNvSpPr>
            <a:spLocks noGrp="1"/>
          </p:cNvSpPr>
          <p:nvPr>
            <p:ph type="title"/>
          </p:nvPr>
        </p:nvSpPr>
        <p:spPr/>
        <p:txBody>
          <a:bodyPr/>
          <a:lstStyle/>
          <a:p>
            <a:r>
              <a:rPr lang="en-US" dirty="0"/>
              <a:t>When beneficiary defaults to estate</a:t>
            </a:r>
          </a:p>
        </p:txBody>
      </p:sp>
    </p:spTree>
    <p:extLst>
      <p:ext uri="{BB962C8B-B14F-4D97-AF65-F5344CB8AC3E}">
        <p14:creationId xmlns:p14="http://schemas.microsoft.com/office/powerpoint/2010/main" val="1638488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ABCAFFF-9323-CEDE-3F82-3C73C88C7FEA}"/>
              </a:ext>
            </a:extLst>
          </p:cNvPr>
          <p:cNvSpPr>
            <a:spLocks noGrp="1"/>
          </p:cNvSpPr>
          <p:nvPr>
            <p:ph type="sldNum" sz="quarter" idx="12"/>
          </p:nvPr>
        </p:nvSpPr>
        <p:spPr/>
        <p:txBody>
          <a:bodyPr/>
          <a:lstStyle/>
          <a:p>
            <a:fld id="{28024367-D536-4F59-B2ED-0E7825EDA9AF}" type="slidenum">
              <a:rPr lang="en-US" smtClean="0"/>
              <a:pPr/>
              <a:t>7</a:t>
            </a:fld>
            <a:endParaRPr lang="en-US" dirty="0"/>
          </a:p>
        </p:txBody>
      </p:sp>
    </p:spTree>
    <p:extLst>
      <p:ext uri="{BB962C8B-B14F-4D97-AF65-F5344CB8AC3E}">
        <p14:creationId xmlns:p14="http://schemas.microsoft.com/office/powerpoint/2010/main" val="10611876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bb093f1c-b0d3-441d-8858-b0f90dcda6d5"/>
  <p:tag name="ARTICULATE_PRESENTATION_ID" val="2302"/>
  <p:tag name="ARTICULATE_REFERENCE_COUNT" val="0"/>
  <p:tag name="ARTICULATE_PLAYER_GLOSSARY_XML" val="&lt;?xml version=&quot;1.0&quot; encoding=&quot;utf-16&quot;?&gt;&lt;glossary xmlns:xsi=&quot;http://www.w3.org/2001/XMLSchema-instance&quot; xmlns:xsd=&quot;http://www.w3.org/2001/XMLSchema&quot;&gt;&lt;terms /&gt;&lt;/glossary&gt;"/>
  <p:tag name="ARTICULATE_PRESENTER_VERSION" val="8"/>
  <p:tag name="ARTICULATE_DESIGN_ID_2_OFFICE THEME" val="5XK1m1icHqJ"/>
  <p:tag name="ARTICULATE_SLIDE_COUNT" val="60"/>
  <p:tag name="TAG_BACKING_FORM_KEY" val="4851786-c:\users\rgeorr\desktop\5-31-23 clean up\onboarding presentations 3-10-23\peba overview_with vocals 3-13-23 for heather.pptx"/>
  <p:tag name="ARTICULATE_USED_PAGE_SIZE" val="1"/>
  <p:tag name="ARTICULATE_USED_PAGE_ORIENTATION"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UDIO_ID" val="256"/>
  <p:tag name="ARTICULATE_AUDIO_RECORDED" val="1"/>
  <p:tag name="ELAPSEDTIME" val="26.7"/>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SLIDE_THUMBNAIL_REFRESH" val="1"/>
  <p:tag name="ARTICULATE_USED_LAYOUT" val="1"/>
</p:tagLst>
</file>

<file path=ppt/tags/tag3.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4.xml><?xml version="1.0" encoding="utf-8"?>
<p:tagLst xmlns:a="http://schemas.openxmlformats.org/drawingml/2006/main" xmlns:r="http://schemas.openxmlformats.org/officeDocument/2006/relationships" xmlns:p="http://schemas.openxmlformats.org/presentationml/2006/main">
  <p:tag name="AUDIO_ID" val="372"/>
  <p:tag name="ARTICULATE_AUDIO_RECORDED" val="1"/>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ELAPSEDTIME" val="20.662"/>
  <p:tag name="ARTICULATE_SLIDE_THUMBNAIL_REFRESH" val="1"/>
  <p:tag name="ARTICULATE_USED_LAYOUT" val="3"/>
</p:tagLst>
</file>

<file path=ppt/tags/tag5.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heme/theme1.xml><?xml version="1.0" encoding="utf-8"?>
<a:theme xmlns:a="http://schemas.openxmlformats.org/drawingml/2006/main" name="2_Office Theme">
  <a:themeElements>
    <a:clrScheme name="PEBA 2020 - white">
      <a:dk1>
        <a:srgbClr val="1260A7"/>
      </a:dk1>
      <a:lt1>
        <a:srgbClr val="FFFFFF"/>
      </a:lt1>
      <a:dk2>
        <a:srgbClr val="063A68"/>
      </a:dk2>
      <a:lt2>
        <a:srgbClr val="B2B2B2"/>
      </a:lt2>
      <a:accent1>
        <a:srgbClr val="568EC1"/>
      </a:accent1>
      <a:accent2>
        <a:srgbClr val="412049"/>
      </a:accent2>
      <a:accent3>
        <a:srgbClr val="8D1F4A"/>
      </a:accent3>
      <a:accent4>
        <a:srgbClr val="0087B0"/>
      </a:accent4>
      <a:accent5>
        <a:srgbClr val="007A77"/>
      </a:accent5>
      <a:accent6>
        <a:srgbClr val="A50000"/>
      </a:accent6>
      <a:hlink>
        <a:srgbClr val="568EC1"/>
      </a:hlink>
      <a:folHlink>
        <a:srgbClr val="568EC1"/>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35C8AF8-EA95-4116-89A6-556DDAF75D2D}" vid="{CAB7C80F-02D0-4CE3-8F43-EB73110B52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PEBA Presentation Template</Template>
  <TotalTime>26141</TotalTime>
  <Words>506</Words>
  <Application>Microsoft Office PowerPoint</Application>
  <PresentationFormat>Widescreen</PresentationFormat>
  <Paragraphs>48</Paragraphs>
  <Slides>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Times New Roman</vt:lpstr>
      <vt:lpstr>Tw Cen MT Condensed</vt:lpstr>
      <vt:lpstr>2_Office Theme</vt:lpstr>
      <vt:lpstr>Beneficiaries</vt:lpstr>
      <vt:lpstr>Intended audience</vt:lpstr>
      <vt:lpstr>Types of beneficiaries for SCRS, PORS benefits</vt:lpstr>
      <vt:lpstr>Beneficiaries for State ORP</vt:lpstr>
      <vt:lpstr>How to name your beneficiaries</vt:lpstr>
      <vt:lpstr>When beneficiary defaults to estate</vt:lpstr>
      <vt:lpstr>PowerPoint Presentation</vt:lpstr>
    </vt:vector>
  </TitlesOfParts>
  <Company>PEBA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H. Young</dc:creator>
  <cp:lastModifiedBy>Heather H. Young</cp:lastModifiedBy>
  <cp:revision>706</cp:revision>
  <cp:lastPrinted>2024-06-06T13:47:10Z</cp:lastPrinted>
  <dcterms:created xsi:type="dcterms:W3CDTF">2019-11-01T12:34:11Z</dcterms:created>
  <dcterms:modified xsi:type="dcterms:W3CDTF">2024-06-06T15:39:50Z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PEBA onboarding_FINAL_11082019</vt:lpwstr>
  </property>
  <property fmtid="{D5CDD505-2E9C-101B-9397-08002B2CF9AE}" pid="3" name="ArticulateProjectVersion">
    <vt:lpwstr>7</vt:lpwstr>
  </property>
  <property fmtid="{D5CDD505-2E9C-101B-9397-08002B2CF9AE}" pid="4" name="ArticulateUseProject">
    <vt:lpwstr>1</vt:lpwstr>
  </property>
  <property fmtid="{D5CDD505-2E9C-101B-9397-08002B2CF9AE}" pid="5" name="ArticulateGUID">
    <vt:lpwstr>94A8F04D-4FB2-45C8-8BE3-4D7F6EEE439A</vt:lpwstr>
  </property>
  <property fmtid="{D5CDD505-2E9C-101B-9397-08002B2CF9AE}" pid="6" name="ArticulateProjectFull">
    <vt:lpwstr>C:\Users\rgeorr\Desktop\PEBA Overview_with vocals 8-23-23 for Heather.ppta</vt:lpwstr>
  </property>
</Properties>
</file>