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Lst>
  <p:notesMasterIdLst>
    <p:notesMasterId r:id="rId7"/>
  </p:notesMasterIdLst>
  <p:handoutMasterIdLst>
    <p:handoutMasterId r:id="rId8"/>
  </p:handoutMasterIdLst>
  <p:sldIdLst>
    <p:sldId id="256" r:id="rId2"/>
    <p:sldId id="472" r:id="rId3"/>
    <p:sldId id="457" r:id="rId4"/>
    <p:sldId id="473" r:id="rId5"/>
    <p:sldId id="471" r:id="rId6"/>
  </p:sldIdLst>
  <p:sldSz cx="12192000" cy="6858000"/>
  <p:notesSz cx="7023100" cy="9309100"/>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69F3596-F32A-6A11-B93C-60EEA29904A9}" name="Heather H. Young" initials="HHY" userId="S::ryounh@peba.sc.gov::9a85b619-8fd1-4dec-b439-2514df7fe89a" providerId="AD"/>
  <p188:author id="{30ECEDC3-5A9C-DBC7-6255-80184EBB490D}" name="Angela A. Thornton" initials="AAT" userId="S::rthora@peba.sc.gov::5fd82288-7ab6-4911-991c-9d6c805828a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1" clrIdx="0">
    <p:extLst>
      <p:ext uri="{19B8F6BF-5375-455C-9EA6-DF929625EA0E}">
        <p15:presenceInfo xmlns:p15="http://schemas.microsoft.com/office/powerpoint/2012/main" userId="S-1-5-21-1712835577-1554845858-232277807-10008" providerId="AD"/>
      </p:ext>
    </p:extLst>
  </p:cmAuthor>
  <p:cmAuthor id="2" name="Justin Werner" initials="JW" lastIdx="18" clrIdx="1">
    <p:extLst>
      <p:ext uri="{19B8F6BF-5375-455C-9EA6-DF929625EA0E}">
        <p15:presenceInfo xmlns:p15="http://schemas.microsoft.com/office/powerpoint/2012/main" userId="S-1-5-21-1712835577-1554845858-232277807-14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showScrollbar="0"/>
    <p:sldAll/>
    <p:penClr>
      <a:prstClr val="red"/>
    </p:penClr>
    <p:extLst>
      <p:ext uri="{F99C55AA-B7CB-42B0-86F8-08522FDF87E8}">
        <p14:browseMode xmlns:p14="http://schemas.microsoft.com/office/powerpoint/2010/main" showStatus="0"/>
      </p:ex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05" autoAdjust="0"/>
    <p:restoredTop sz="88837" autoAdjust="0"/>
  </p:normalViewPr>
  <p:slideViewPr>
    <p:cSldViewPr snapToGrid="0">
      <p:cViewPr varScale="1">
        <p:scale>
          <a:sx n="71" d="100"/>
          <a:sy n="71" d="100"/>
        </p:scale>
        <p:origin x="998" y="48"/>
      </p:cViewPr>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100" d="100"/>
        <a:sy n="100" d="100"/>
      </p:scale>
      <p:origin x="0" y="-2712"/>
    </p:cViewPr>
  </p:sorterViewPr>
  <p:notesViewPr>
    <p:cSldViewPr snapToGrid="0">
      <p:cViewPr varScale="1">
        <p:scale>
          <a:sx n="86" d="100"/>
          <a:sy n="86" d="100"/>
        </p:scale>
        <p:origin x="382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8/10/relationships/authors" Target="authors.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gs" Target="tags/tag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CC20F16F-8811-4B51-BB31-320552CC85AF}" type="datetimeFigureOut">
              <a:rPr lang="en-US" smtClean="0"/>
              <a:t>4/21/2025</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193DC886-A8FF-4ABE-9C42-E1F14DBEB2B0}" type="slidenum">
              <a:rPr lang="en-US" smtClean="0"/>
              <a:t>‹#›</a:t>
            </a:fld>
            <a:endParaRPr lang="en-US"/>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6B005CDC-F66A-4EA3-93A4-41602AB21081}" type="datetimeFigureOut">
              <a:rPr lang="en-US" smtClean="0"/>
              <a:t>4/21/2025</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custDataLst>
              <p:tags r:id="rId1"/>
            </p:custDataLst>
          </p:nvPr>
        </p:nvSpPr>
        <p:spPr/>
        <p:txBody>
          <a:bodyPr/>
          <a:lstStyle/>
          <a:p>
            <a:pPr>
              <a:lnSpc>
                <a:spcPct val="107000"/>
              </a:lnSpc>
            </a:pPr>
            <a:endParaRPr lang="en-US" sz="10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036C5A97-FE1B-4EFC-9C73-B1258035E011}" type="slidenum">
              <a:rPr lang="en-US" smtClean="0"/>
              <a:t>1</a:t>
            </a:fld>
            <a:endParaRPr lang="en-US"/>
          </a:p>
        </p:txBody>
      </p:sp>
    </p:spTree>
    <p:extLst>
      <p:ext uri="{BB962C8B-B14F-4D97-AF65-F5344CB8AC3E}">
        <p14:creationId xmlns:p14="http://schemas.microsoft.com/office/powerpoint/2010/main" val="2061197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6C5A97-FE1B-4EFC-9C73-B1258035E011}" type="slidenum">
              <a:rPr lang="en-US" smtClean="0"/>
              <a:t>2</a:t>
            </a:fld>
            <a:endParaRPr lang="en-US"/>
          </a:p>
        </p:txBody>
      </p:sp>
    </p:spTree>
    <p:extLst>
      <p:ext uri="{BB962C8B-B14F-4D97-AF65-F5344CB8AC3E}">
        <p14:creationId xmlns:p14="http://schemas.microsoft.com/office/powerpoint/2010/main" val="23066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custDataLst>
              <p:tags r:id="rId1"/>
            </p:custDataLst>
          </p:nvPr>
        </p:nvSpPr>
        <p:spPr/>
        <p:txBody>
          <a:bodyPr/>
          <a:lstStyle/>
          <a:p>
            <a:pPr>
              <a:lnSpc>
                <a:spcPct val="107000"/>
              </a:lnSpc>
            </a:pPr>
            <a:endParaRPr lang="en-US"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Header Placeholder 3"/>
          <p:cNvSpPr>
            <a:spLocks noGrp="1"/>
          </p:cNvSpPr>
          <p:nvPr>
            <p:ph type="hd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036C5A97-FE1B-4EFC-9C73-B1258035E011}" type="slidenum">
              <a:rPr lang="en-US" smtClean="0"/>
              <a:t>3</a:t>
            </a:fld>
            <a:endParaRPr lang="en-US" dirty="0"/>
          </a:p>
        </p:txBody>
      </p:sp>
    </p:spTree>
    <p:extLst>
      <p:ext uri="{BB962C8B-B14F-4D97-AF65-F5344CB8AC3E}">
        <p14:creationId xmlns:p14="http://schemas.microsoft.com/office/powerpoint/2010/main" val="9121116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 Id="rId9" Type="http://schemas.openxmlformats.org/officeDocument/2006/relationships/hyperlink" Target="http://www.peba.sc.gov/contact" TargetMode="External"/></Relationships>
</file>

<file path=ppt/slideLayouts/_rels/slideLayout13.xml.rels><?xml version="1.0" encoding="UTF-8" standalone="yes"?>
<Relationships xmlns="http://schemas.openxmlformats.org/package/2006/relationships"><Relationship Id="rId8" Type="http://schemas.openxmlformats.org/officeDocument/2006/relationships/hyperlink" Target="http://www.youtube.com/c/pebatv" TargetMode="External"/><Relationship Id="rId3" Type="http://schemas.openxmlformats.org/officeDocument/2006/relationships/image" Target="../media/image14.png"/><Relationship Id="rId7" Type="http://schemas.openxmlformats.org/officeDocument/2006/relationships/image" Target="../media/image16.png"/><Relationship Id="rId12" Type="http://schemas.openxmlformats.org/officeDocument/2006/relationships/hyperlink" Target="https://www.instagram.com/s.c.peba/" TargetMode="External"/><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hyperlink" Target="http://www.facebook.com/scpeba" TargetMode="External"/><Relationship Id="rId11" Type="http://schemas.openxmlformats.org/officeDocument/2006/relationships/image" Target="../media/image18.png"/><Relationship Id="rId5" Type="http://schemas.openxmlformats.org/officeDocument/2006/relationships/image" Target="../media/image15.png"/><Relationship Id="rId10" Type="http://schemas.openxmlformats.org/officeDocument/2006/relationships/hyperlink" Target="http://www.linkedin.com/company/south-carolina-public-employee-benefit-authority/" TargetMode="External"/><Relationship Id="rId4" Type="http://schemas.openxmlformats.org/officeDocument/2006/relationships/hyperlink" Target="http://www.twitter.com/scpeba" TargetMode="External"/><Relationship Id="rId9" Type="http://schemas.openxmlformats.org/officeDocument/2006/relationships/image" Target="../media/image17.pn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 y="0"/>
            <a:ext cx="12191996" cy="6857998"/>
          </a:xfrm>
          <a:prstGeom prst="rect">
            <a:avLst/>
          </a:prstGeom>
        </p:spPr>
      </p:pic>
      <p:sp>
        <p:nvSpPr>
          <p:cNvPr id="2" name="Title 1"/>
          <p:cNvSpPr>
            <a:spLocks noGrp="1"/>
          </p:cNvSpPr>
          <p:nvPr>
            <p:ph type="ctrTitle" hasCustomPrompt="1"/>
          </p:nvPr>
        </p:nvSpPr>
        <p:spPr>
          <a:xfrm>
            <a:off x="336550" y="2011680"/>
            <a:ext cx="5759450" cy="2310938"/>
          </a:xfrm>
        </p:spPr>
        <p:txBody>
          <a:bodyPr anchor="ctr" anchorCtr="0">
            <a:normAutofit/>
          </a:bodyPr>
          <a:lstStyle>
            <a:lvl1pPr algn="l">
              <a:defRPr sz="4000" b="1">
                <a:solidFill>
                  <a:schemeClr val="bg1"/>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336550" y="4663456"/>
            <a:ext cx="3304425" cy="1803862"/>
          </a:xfrm>
        </p:spPr>
        <p:txBody>
          <a:bodyPr anchor="t" anchorCtr="0">
            <a:normAutofit/>
          </a:bodyPr>
          <a:lstStyle>
            <a:lvl1pPr marL="0" indent="0" algn="l">
              <a:buNone/>
              <a:defRPr sz="20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3241699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_Title only">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7" cy="6857998"/>
          </a:xfrm>
          <a:prstGeom prst="rect">
            <a:avLst/>
          </a:prstGeom>
        </p:spPr>
      </p:pic>
      <p:sp>
        <p:nvSpPr>
          <p:cNvPr id="2" name="Slide Number Placeholder 5">
            <a:extLst>
              <a:ext uri="{FF2B5EF4-FFF2-40B4-BE49-F238E27FC236}">
                <a16:creationId xmlns:a16="http://schemas.microsoft.com/office/drawing/2014/main" id="{26571F65-A9A5-4040-F1EB-909282DC42C9}"/>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10" name="Title 1">
            <a:extLst>
              <a:ext uri="{FF2B5EF4-FFF2-40B4-BE49-F238E27FC236}">
                <a16:creationId xmlns:a16="http://schemas.microsoft.com/office/drawing/2014/main" id="{8FB323F1-D632-3DE0-82DF-692C19B63F40}"/>
              </a:ext>
            </a:extLst>
          </p:cNvPr>
          <p:cNvSpPr>
            <a:spLocks noGrp="1"/>
          </p:cNvSpPr>
          <p:nvPr>
            <p:ph type="title" hasCustomPrompt="1"/>
          </p:nvPr>
        </p:nvSpPr>
        <p:spPr>
          <a:xfrm>
            <a:off x="609599" y="228600"/>
            <a:ext cx="10972799" cy="1049898"/>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284315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7" cy="6857998"/>
          </a:xfrm>
          <a:prstGeom prst="rect">
            <a:avLst/>
          </a:prstGeom>
        </p:spPr>
      </p:pic>
      <p:sp>
        <p:nvSpPr>
          <p:cNvPr id="3" name="Slide Number Placeholder 5">
            <a:extLst>
              <a:ext uri="{FF2B5EF4-FFF2-40B4-BE49-F238E27FC236}">
                <a16:creationId xmlns:a16="http://schemas.microsoft.com/office/drawing/2014/main" id="{D19FC374-0225-08E2-22A8-245F54F23F20}"/>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3876803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8"/>
          </a:xfrm>
          <a:prstGeom prst="rect">
            <a:avLst/>
          </a:prstGeom>
        </p:spPr>
      </p:pic>
      <p:sp>
        <p:nvSpPr>
          <p:cNvPr id="8" name="Slide Number Placeholder 5">
            <a:extLst>
              <a:ext uri="{FF2B5EF4-FFF2-40B4-BE49-F238E27FC236}">
                <a16:creationId xmlns:a16="http://schemas.microsoft.com/office/drawing/2014/main" id="{B6E9351A-D332-227C-C8BC-16022A299044}"/>
              </a:ext>
            </a:extLst>
          </p:cNvPr>
          <p:cNvSpPr>
            <a:spLocks noGrp="1"/>
          </p:cNvSpPr>
          <p:nvPr>
            <p:ph type="sldNum" sz="quarter" idx="12"/>
          </p:nvPr>
        </p:nvSpPr>
        <p:spPr>
          <a:xfrm>
            <a:off x="11019348" y="6301044"/>
            <a:ext cx="1072896"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 name="TextBox 2">
            <a:extLst>
              <a:ext uri="{FF2B5EF4-FFF2-40B4-BE49-F238E27FC236}">
                <a16:creationId xmlns:a16="http://schemas.microsoft.com/office/drawing/2014/main" id="{B255D452-DA75-2E7E-44A8-E277EAF9991D}"/>
              </a:ext>
            </a:extLst>
          </p:cNvPr>
          <p:cNvSpPr txBox="1"/>
          <p:nvPr userDrawn="1"/>
        </p:nvSpPr>
        <p:spPr>
          <a:xfrm>
            <a:off x="609600" y="1063427"/>
            <a:ext cx="5051367" cy="553998"/>
          </a:xfrm>
          <a:prstGeom prst="rect">
            <a:avLst/>
          </a:prstGeom>
          <a:noFill/>
        </p:spPr>
        <p:txBody>
          <a:bodyPr wrap="square" rtlCol="0" anchor="ctr">
            <a:spAutoFit/>
          </a:bodyPr>
          <a:lstStyle/>
          <a:p>
            <a:r>
              <a:rPr lang="en-US" sz="3000" b="1" dirty="0">
                <a:solidFill>
                  <a:schemeClr val="tx2"/>
                </a:solidFill>
                <a:latin typeface="Times New Roman" panose="02020603050405020304" pitchFamily="18" charset="0"/>
                <a:cs typeface="Times New Roman" panose="02020603050405020304" pitchFamily="18" charset="0"/>
              </a:rPr>
              <a:t>Get in touch with PEBA</a:t>
            </a:r>
          </a:p>
        </p:txBody>
      </p:sp>
      <p:grpSp>
        <p:nvGrpSpPr>
          <p:cNvPr id="35" name="Group 34">
            <a:extLst>
              <a:ext uri="{FF2B5EF4-FFF2-40B4-BE49-F238E27FC236}">
                <a16:creationId xmlns:a16="http://schemas.microsoft.com/office/drawing/2014/main" id="{7BAE45A9-1E10-2324-1C48-DEC69947A1AE}"/>
              </a:ext>
            </a:extLst>
          </p:cNvPr>
          <p:cNvGrpSpPr/>
          <p:nvPr userDrawn="1"/>
        </p:nvGrpSpPr>
        <p:grpSpPr>
          <a:xfrm>
            <a:off x="609599" y="4751755"/>
            <a:ext cx="548640" cy="548640"/>
            <a:chOff x="1611007" y="1820931"/>
            <a:chExt cx="548640" cy="548640"/>
          </a:xfrm>
        </p:grpSpPr>
        <p:sp>
          <p:nvSpPr>
            <p:cNvPr id="28" name="Oval 27">
              <a:extLst>
                <a:ext uri="{FF2B5EF4-FFF2-40B4-BE49-F238E27FC236}">
                  <a16:creationId xmlns:a16="http://schemas.microsoft.com/office/drawing/2014/main" id="{0C39B635-A1C7-2442-EB5F-1281039C12D2}"/>
                </a:ext>
              </a:extLst>
            </p:cNvPr>
            <p:cNvSpPr/>
            <p:nvPr userDrawn="1"/>
          </p:nvSpPr>
          <p:spPr>
            <a:xfrm>
              <a:off x="1611007" y="1820931"/>
              <a:ext cx="548640" cy="54864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Graphic 26" descr="Marker with solid fill">
              <a:extLst>
                <a:ext uri="{FF2B5EF4-FFF2-40B4-BE49-F238E27FC236}">
                  <a16:creationId xmlns:a16="http://schemas.microsoft.com/office/drawing/2014/main" id="{017DED7C-594F-3285-FE3D-9910DB8F1F80}"/>
                </a:ext>
              </a:extLst>
            </p:cNvPr>
            <p:cNvPicPr>
              <a:picLocks noChangeAspect="1"/>
            </p:cNvPicPr>
            <p:nvPr userDrawn="1"/>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702447" y="1912371"/>
              <a:ext cx="365760" cy="365760"/>
            </a:xfrm>
            <a:prstGeom prst="rect">
              <a:avLst/>
            </a:prstGeom>
          </p:spPr>
        </p:pic>
      </p:grpSp>
      <p:grpSp>
        <p:nvGrpSpPr>
          <p:cNvPr id="31" name="Group 30">
            <a:extLst>
              <a:ext uri="{FF2B5EF4-FFF2-40B4-BE49-F238E27FC236}">
                <a16:creationId xmlns:a16="http://schemas.microsoft.com/office/drawing/2014/main" id="{93326E63-B470-4A18-B3CB-2DF63B058EF9}"/>
              </a:ext>
            </a:extLst>
          </p:cNvPr>
          <p:cNvGrpSpPr/>
          <p:nvPr userDrawn="1"/>
        </p:nvGrpSpPr>
        <p:grpSpPr>
          <a:xfrm>
            <a:off x="608766" y="2911352"/>
            <a:ext cx="548640" cy="548640"/>
            <a:chOff x="3896627" y="1861027"/>
            <a:chExt cx="548640" cy="548640"/>
          </a:xfrm>
        </p:grpSpPr>
        <p:sp>
          <p:nvSpPr>
            <p:cNvPr id="29" name="Oval 28">
              <a:extLst>
                <a:ext uri="{FF2B5EF4-FFF2-40B4-BE49-F238E27FC236}">
                  <a16:creationId xmlns:a16="http://schemas.microsoft.com/office/drawing/2014/main" id="{207615F0-89CA-AF3E-D5D7-CDC91266AA40}"/>
                </a:ext>
              </a:extLst>
            </p:cNvPr>
            <p:cNvSpPr/>
            <p:nvPr userDrawn="1"/>
          </p:nvSpPr>
          <p:spPr>
            <a:xfrm>
              <a:off x="3896627" y="1861027"/>
              <a:ext cx="548640" cy="54864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Graphic 22" descr="Laptop with solid fill">
              <a:extLst>
                <a:ext uri="{FF2B5EF4-FFF2-40B4-BE49-F238E27FC236}">
                  <a16:creationId xmlns:a16="http://schemas.microsoft.com/office/drawing/2014/main" id="{587848DD-07DE-D556-4C45-04F493E29248}"/>
                </a:ext>
              </a:extLst>
            </p:cNvPr>
            <p:cNvPicPr>
              <a:picLocks noChangeAspect="1"/>
            </p:cNvPicPr>
            <p:nvPr userDrawn="1"/>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988067" y="1952467"/>
              <a:ext cx="365760" cy="365760"/>
            </a:xfrm>
            <a:prstGeom prst="rect">
              <a:avLst/>
            </a:prstGeom>
          </p:spPr>
        </p:pic>
      </p:grpSp>
      <p:grpSp>
        <p:nvGrpSpPr>
          <p:cNvPr id="36" name="Group 35">
            <a:extLst>
              <a:ext uri="{FF2B5EF4-FFF2-40B4-BE49-F238E27FC236}">
                <a16:creationId xmlns:a16="http://schemas.microsoft.com/office/drawing/2014/main" id="{5B2F7134-D53E-20B6-CB0A-F920F29DEE97}"/>
              </a:ext>
            </a:extLst>
          </p:cNvPr>
          <p:cNvGrpSpPr/>
          <p:nvPr userDrawn="1"/>
        </p:nvGrpSpPr>
        <p:grpSpPr>
          <a:xfrm>
            <a:off x="608766" y="3834767"/>
            <a:ext cx="548640" cy="548640"/>
            <a:chOff x="4089773" y="2423139"/>
            <a:chExt cx="548640" cy="548640"/>
          </a:xfrm>
        </p:grpSpPr>
        <p:sp>
          <p:nvSpPr>
            <p:cNvPr id="33" name="Oval 32">
              <a:extLst>
                <a:ext uri="{FF2B5EF4-FFF2-40B4-BE49-F238E27FC236}">
                  <a16:creationId xmlns:a16="http://schemas.microsoft.com/office/drawing/2014/main" id="{5D1952BF-E3D5-1BAE-4CF7-C01F55EC7402}"/>
                </a:ext>
              </a:extLst>
            </p:cNvPr>
            <p:cNvSpPr/>
            <p:nvPr userDrawn="1"/>
          </p:nvSpPr>
          <p:spPr>
            <a:xfrm>
              <a:off x="4089773" y="2423139"/>
              <a:ext cx="548640" cy="54864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Graphic 24" descr="Phone Vibration with solid fill">
              <a:extLst>
                <a:ext uri="{FF2B5EF4-FFF2-40B4-BE49-F238E27FC236}">
                  <a16:creationId xmlns:a16="http://schemas.microsoft.com/office/drawing/2014/main" id="{0C1550BA-3C59-E9A0-63A4-C9681800B7A9}"/>
                </a:ext>
              </a:extLst>
            </p:cNvPr>
            <p:cNvPicPr>
              <a:picLocks noChangeAspect="1"/>
            </p:cNvPicPr>
            <p:nvPr userDrawn="1"/>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181213" y="2514579"/>
              <a:ext cx="365760" cy="365760"/>
            </a:xfrm>
            <a:prstGeom prst="rect">
              <a:avLst/>
            </a:prstGeom>
          </p:spPr>
        </p:pic>
      </p:grpSp>
      <p:sp>
        <p:nvSpPr>
          <p:cNvPr id="38" name="TextBox 37">
            <a:extLst>
              <a:ext uri="{FF2B5EF4-FFF2-40B4-BE49-F238E27FC236}">
                <a16:creationId xmlns:a16="http://schemas.microsoft.com/office/drawing/2014/main" id="{5B359F0F-F848-7602-A3EC-895BEE0E5E27}"/>
              </a:ext>
            </a:extLst>
          </p:cNvPr>
          <p:cNvSpPr txBox="1"/>
          <p:nvPr userDrawn="1"/>
        </p:nvSpPr>
        <p:spPr>
          <a:xfrm>
            <a:off x="1157406" y="2958053"/>
            <a:ext cx="4377120" cy="461665"/>
          </a:xfrm>
          <a:prstGeom prst="rect">
            <a:avLst/>
          </a:prstGeom>
          <a:noFill/>
        </p:spPr>
        <p:txBody>
          <a:bodyPr wrap="square">
            <a:spAutoFit/>
          </a:bodyPr>
          <a:lstStyle/>
          <a:p>
            <a:r>
              <a:rPr kumimoji="0" lang="en-US" sz="2400" b="0" i="0" u="none" strike="noStrike" kern="1200" cap="none" spc="0" normalizeH="0" baseline="0" noProof="0" dirty="0">
                <a:ln>
                  <a:noFill/>
                </a:ln>
                <a:solidFill>
                  <a:schemeClr val="tx2"/>
                </a:solidFill>
                <a:effectLst/>
                <a:uLnTx/>
                <a:uFillTx/>
                <a:latin typeface="+mn-lt"/>
                <a:ea typeface="+mn-ea"/>
                <a:cs typeface="+mn-cs"/>
                <a:hlinkClick r:id="rId9"/>
              </a:rPr>
              <a:t>www.peba.sc.gov/contact</a:t>
            </a:r>
            <a:endParaRPr lang="en-US" sz="2400" dirty="0"/>
          </a:p>
        </p:txBody>
      </p:sp>
      <p:sp>
        <p:nvSpPr>
          <p:cNvPr id="43" name="TextBox 42">
            <a:extLst>
              <a:ext uri="{FF2B5EF4-FFF2-40B4-BE49-F238E27FC236}">
                <a16:creationId xmlns:a16="http://schemas.microsoft.com/office/drawing/2014/main" id="{374D8916-C00E-7C44-0EEB-EBDB9D27619E}"/>
              </a:ext>
            </a:extLst>
          </p:cNvPr>
          <p:cNvSpPr txBox="1"/>
          <p:nvPr userDrawn="1"/>
        </p:nvSpPr>
        <p:spPr>
          <a:xfrm>
            <a:off x="1157406" y="3875041"/>
            <a:ext cx="4503561" cy="461665"/>
          </a:xfrm>
          <a:prstGeom prst="rect">
            <a:avLst/>
          </a:prstGeom>
          <a:noFill/>
        </p:spPr>
        <p:txBody>
          <a:bodyPr wrap="square" rtlCol="0">
            <a:spAutoFit/>
          </a:bodyPr>
          <a:lstStyle/>
          <a:p>
            <a:r>
              <a:rPr lang="en-US" sz="2400" dirty="0">
                <a:solidFill>
                  <a:schemeClr val="tx2"/>
                </a:solidFill>
              </a:rPr>
              <a:t>803.737.6800 or 888.260.9430</a:t>
            </a:r>
          </a:p>
        </p:txBody>
      </p:sp>
      <p:sp>
        <p:nvSpPr>
          <p:cNvPr id="44" name="TextBox 43">
            <a:extLst>
              <a:ext uri="{FF2B5EF4-FFF2-40B4-BE49-F238E27FC236}">
                <a16:creationId xmlns:a16="http://schemas.microsoft.com/office/drawing/2014/main" id="{24FEE14D-9A9F-CEFF-8F19-A69B323DAEB3}"/>
              </a:ext>
            </a:extLst>
          </p:cNvPr>
          <p:cNvSpPr txBox="1"/>
          <p:nvPr userDrawn="1"/>
        </p:nvSpPr>
        <p:spPr>
          <a:xfrm>
            <a:off x="1157405" y="4792029"/>
            <a:ext cx="5700595" cy="461665"/>
          </a:xfrm>
          <a:prstGeom prst="rect">
            <a:avLst/>
          </a:prstGeom>
          <a:noFill/>
        </p:spPr>
        <p:txBody>
          <a:bodyPr wrap="square" rtlCol="0">
            <a:spAutoFit/>
          </a:bodyPr>
          <a:lstStyle/>
          <a:p>
            <a:r>
              <a:rPr lang="en-US" sz="2400" dirty="0">
                <a:solidFill>
                  <a:schemeClr val="tx2"/>
                </a:solidFill>
              </a:rPr>
              <a:t>202 Arbor Lake Drive, Columbia, SC 29223</a:t>
            </a:r>
          </a:p>
        </p:txBody>
      </p:sp>
    </p:spTree>
    <p:extLst>
      <p:ext uri="{BB962C8B-B14F-4D97-AF65-F5344CB8AC3E}">
        <p14:creationId xmlns:p14="http://schemas.microsoft.com/office/powerpoint/2010/main" val="2833846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8"/>
          </a:xfrm>
          <a:prstGeom prst="rect">
            <a:avLst/>
          </a:prstGeom>
        </p:spPr>
      </p:pic>
      <p:sp>
        <p:nvSpPr>
          <p:cNvPr id="8" name="Slide Number Placeholder 5">
            <a:extLst>
              <a:ext uri="{FF2B5EF4-FFF2-40B4-BE49-F238E27FC236}">
                <a16:creationId xmlns:a16="http://schemas.microsoft.com/office/drawing/2014/main" id="{B6E9351A-D332-227C-C8BC-16022A299044}"/>
              </a:ext>
            </a:extLst>
          </p:cNvPr>
          <p:cNvSpPr>
            <a:spLocks noGrp="1"/>
          </p:cNvSpPr>
          <p:nvPr>
            <p:ph type="sldNum" sz="quarter" idx="12"/>
          </p:nvPr>
        </p:nvSpPr>
        <p:spPr>
          <a:xfrm>
            <a:off x="11019348" y="6301044"/>
            <a:ext cx="1072896"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 name="TextBox 2">
            <a:extLst>
              <a:ext uri="{FF2B5EF4-FFF2-40B4-BE49-F238E27FC236}">
                <a16:creationId xmlns:a16="http://schemas.microsoft.com/office/drawing/2014/main" id="{B255D452-DA75-2E7E-44A8-E277EAF9991D}"/>
              </a:ext>
            </a:extLst>
          </p:cNvPr>
          <p:cNvSpPr txBox="1"/>
          <p:nvPr userDrawn="1"/>
        </p:nvSpPr>
        <p:spPr>
          <a:xfrm>
            <a:off x="609600" y="1063427"/>
            <a:ext cx="5051367" cy="553998"/>
          </a:xfrm>
          <a:prstGeom prst="rect">
            <a:avLst/>
          </a:prstGeom>
          <a:noFill/>
        </p:spPr>
        <p:txBody>
          <a:bodyPr wrap="square" rtlCol="0" anchor="ctr">
            <a:spAutoFit/>
          </a:bodyPr>
          <a:lstStyle/>
          <a:p>
            <a:r>
              <a:rPr lang="en-US" sz="3000" b="1" dirty="0">
                <a:solidFill>
                  <a:schemeClr val="tx2"/>
                </a:solidFill>
                <a:latin typeface="Times New Roman" panose="02020603050405020304" pitchFamily="18" charset="0"/>
                <a:cs typeface="Times New Roman" panose="02020603050405020304" pitchFamily="18" charset="0"/>
              </a:rPr>
              <a:t>Connect with PEBA</a:t>
            </a:r>
          </a:p>
        </p:txBody>
      </p:sp>
      <p:grpSp>
        <p:nvGrpSpPr>
          <p:cNvPr id="22" name="Group 21">
            <a:extLst>
              <a:ext uri="{FF2B5EF4-FFF2-40B4-BE49-F238E27FC236}">
                <a16:creationId xmlns:a16="http://schemas.microsoft.com/office/drawing/2014/main" id="{ED637F19-361B-8D8C-0D0E-6931E68173FE}"/>
              </a:ext>
            </a:extLst>
          </p:cNvPr>
          <p:cNvGrpSpPr/>
          <p:nvPr userDrawn="1"/>
        </p:nvGrpSpPr>
        <p:grpSpPr>
          <a:xfrm>
            <a:off x="609599" y="3834767"/>
            <a:ext cx="1796717" cy="548640"/>
            <a:chOff x="609599" y="3834767"/>
            <a:chExt cx="1796717" cy="548640"/>
          </a:xfrm>
        </p:grpSpPr>
        <p:pic>
          <p:nvPicPr>
            <p:cNvPr id="11" name="Picture 10" descr="Icon&#10;&#10;Description automatically generated">
              <a:extLst>
                <a:ext uri="{FF2B5EF4-FFF2-40B4-BE49-F238E27FC236}">
                  <a16:creationId xmlns:a16="http://schemas.microsoft.com/office/drawing/2014/main" id="{8FB2D970-7171-4BCC-F2E6-8F54029C5AD1}"/>
                </a:ext>
              </a:extLst>
            </p:cNvPr>
            <p:cNvPicPr>
              <a:picLocks/>
            </p:cNvPicPr>
            <p:nvPr userDrawn="1"/>
          </p:nvPicPr>
          <p:blipFill>
            <a:blip r:embed="rId3" cstate="print">
              <a:extLst>
                <a:ext uri="{28A0092B-C50C-407E-A947-70E740481C1C}">
                  <a14:useLocalDpi xmlns:a14="http://schemas.microsoft.com/office/drawing/2010/main" val="0"/>
                </a:ext>
              </a:extLst>
            </a:blip>
            <a:stretch>
              <a:fillRect/>
            </a:stretch>
          </p:blipFill>
          <p:spPr>
            <a:xfrm>
              <a:off x="609599" y="3834767"/>
              <a:ext cx="548640" cy="548640"/>
            </a:xfrm>
            <a:prstGeom prst="rect">
              <a:avLst/>
            </a:prstGeom>
          </p:spPr>
        </p:pic>
        <p:sp>
          <p:nvSpPr>
            <p:cNvPr id="13" name="TextBox 12">
              <a:extLst>
                <a:ext uri="{FF2B5EF4-FFF2-40B4-BE49-F238E27FC236}">
                  <a16:creationId xmlns:a16="http://schemas.microsoft.com/office/drawing/2014/main" id="{3764F6DD-F21A-5D3D-3346-F67984A0F2B3}"/>
                </a:ext>
              </a:extLst>
            </p:cNvPr>
            <p:cNvSpPr txBox="1"/>
            <p:nvPr userDrawn="1"/>
          </p:nvSpPr>
          <p:spPr>
            <a:xfrm>
              <a:off x="1158239" y="3878255"/>
              <a:ext cx="1248077" cy="461665"/>
            </a:xfrm>
            <a:prstGeom prst="rect">
              <a:avLst/>
            </a:prstGeom>
            <a:noFill/>
          </p:spPr>
          <p:txBody>
            <a:bodyPr wrap="square" rtlCol="0">
              <a:spAutoFit/>
            </a:bodyPr>
            <a:lstStyle/>
            <a:p>
              <a:r>
                <a:rPr lang="en-US" sz="2400" dirty="0">
                  <a:hlinkClick r:id="rId4"/>
                </a:rPr>
                <a:t>SCPEBA</a:t>
              </a:r>
              <a:endParaRPr lang="en-US" sz="2400" dirty="0"/>
            </a:p>
          </p:txBody>
        </p:sp>
      </p:grpSp>
      <p:grpSp>
        <p:nvGrpSpPr>
          <p:cNvPr id="21" name="Group 20">
            <a:extLst>
              <a:ext uri="{FF2B5EF4-FFF2-40B4-BE49-F238E27FC236}">
                <a16:creationId xmlns:a16="http://schemas.microsoft.com/office/drawing/2014/main" id="{66331960-63D7-7C80-8823-3E20AB32D8EE}"/>
              </a:ext>
            </a:extLst>
          </p:cNvPr>
          <p:cNvGrpSpPr/>
          <p:nvPr userDrawn="1"/>
        </p:nvGrpSpPr>
        <p:grpSpPr>
          <a:xfrm>
            <a:off x="609599" y="2917779"/>
            <a:ext cx="1914583" cy="548640"/>
            <a:chOff x="609599" y="2917779"/>
            <a:chExt cx="1914583" cy="548640"/>
          </a:xfrm>
        </p:grpSpPr>
        <p:pic>
          <p:nvPicPr>
            <p:cNvPr id="9" name="Picture 8">
              <a:extLst>
                <a:ext uri="{FF2B5EF4-FFF2-40B4-BE49-F238E27FC236}">
                  <a16:creationId xmlns:a16="http://schemas.microsoft.com/office/drawing/2014/main" id="{1B210F30-3E2D-B701-8C1D-315C141D7268}"/>
                </a:ext>
              </a:extLst>
            </p:cNvPr>
            <p:cNvPicPr>
              <a:picLocks/>
            </p:cNvPicPr>
            <p:nvPr userDrawn="1"/>
          </p:nvPicPr>
          <p:blipFill>
            <a:blip r:embed="rId5" cstate="print">
              <a:extLst>
                <a:ext uri="{28A0092B-C50C-407E-A947-70E740481C1C}">
                  <a14:useLocalDpi xmlns:a14="http://schemas.microsoft.com/office/drawing/2010/main" val="0"/>
                </a:ext>
              </a:extLst>
            </a:blip>
            <a:stretch>
              <a:fillRect/>
            </a:stretch>
          </p:blipFill>
          <p:spPr>
            <a:xfrm>
              <a:off x="609599" y="2917779"/>
              <a:ext cx="548640" cy="548640"/>
            </a:xfrm>
            <a:prstGeom prst="rect">
              <a:avLst/>
            </a:prstGeom>
          </p:spPr>
        </p:pic>
        <p:sp>
          <p:nvSpPr>
            <p:cNvPr id="14" name="TextBox 13">
              <a:extLst>
                <a:ext uri="{FF2B5EF4-FFF2-40B4-BE49-F238E27FC236}">
                  <a16:creationId xmlns:a16="http://schemas.microsoft.com/office/drawing/2014/main" id="{8419043F-D8F6-65E7-2638-2E63400C032D}"/>
                </a:ext>
              </a:extLst>
            </p:cNvPr>
            <p:cNvSpPr txBox="1"/>
            <p:nvPr userDrawn="1"/>
          </p:nvSpPr>
          <p:spPr>
            <a:xfrm>
              <a:off x="1158240" y="2961267"/>
              <a:ext cx="1365942" cy="461665"/>
            </a:xfrm>
            <a:prstGeom prst="rect">
              <a:avLst/>
            </a:prstGeom>
            <a:noFill/>
          </p:spPr>
          <p:txBody>
            <a:bodyPr wrap="square" rtlCol="0">
              <a:spAutoFit/>
            </a:bodyPr>
            <a:lstStyle/>
            <a:p>
              <a:r>
                <a:rPr lang="en-US" sz="2400" dirty="0">
                  <a:hlinkClick r:id="rId6"/>
                </a:rPr>
                <a:t>SCPEBA</a:t>
              </a:r>
              <a:endParaRPr lang="en-US" sz="2400" dirty="0"/>
            </a:p>
          </p:txBody>
        </p:sp>
      </p:grpSp>
      <p:grpSp>
        <p:nvGrpSpPr>
          <p:cNvPr id="19" name="Group 18">
            <a:extLst>
              <a:ext uri="{FF2B5EF4-FFF2-40B4-BE49-F238E27FC236}">
                <a16:creationId xmlns:a16="http://schemas.microsoft.com/office/drawing/2014/main" id="{45C8B557-1A2D-4D8F-EFF4-FCEC736BC666}"/>
              </a:ext>
            </a:extLst>
          </p:cNvPr>
          <p:cNvGrpSpPr/>
          <p:nvPr userDrawn="1"/>
        </p:nvGrpSpPr>
        <p:grpSpPr>
          <a:xfrm>
            <a:off x="3135283" y="2911735"/>
            <a:ext cx="2647532" cy="548640"/>
            <a:chOff x="4330395" y="3832865"/>
            <a:chExt cx="2647532" cy="548640"/>
          </a:xfrm>
        </p:grpSpPr>
        <p:pic>
          <p:nvPicPr>
            <p:cNvPr id="6" name="Picture 5">
              <a:extLst>
                <a:ext uri="{FF2B5EF4-FFF2-40B4-BE49-F238E27FC236}">
                  <a16:creationId xmlns:a16="http://schemas.microsoft.com/office/drawing/2014/main" id="{FBD0927B-5968-1F64-1681-83FEF03BCBC0}"/>
                </a:ext>
              </a:extLst>
            </p:cNvPr>
            <p:cNvPicPr>
              <a:picLocks/>
            </p:cNvPicPr>
            <p:nvPr userDrawn="1"/>
          </p:nvPicPr>
          <p:blipFill>
            <a:blip r:embed="rId7" cstate="print">
              <a:extLst>
                <a:ext uri="{28A0092B-C50C-407E-A947-70E740481C1C}">
                  <a14:useLocalDpi xmlns:a14="http://schemas.microsoft.com/office/drawing/2010/main" val="0"/>
                </a:ext>
              </a:extLst>
            </a:blip>
            <a:stretch>
              <a:fillRect/>
            </a:stretch>
          </p:blipFill>
          <p:spPr>
            <a:xfrm>
              <a:off x="4330395" y="3832865"/>
              <a:ext cx="548640" cy="548640"/>
            </a:xfrm>
            <a:prstGeom prst="rect">
              <a:avLst/>
            </a:prstGeom>
          </p:spPr>
        </p:pic>
        <p:sp>
          <p:nvSpPr>
            <p:cNvPr id="15" name="TextBox 14">
              <a:extLst>
                <a:ext uri="{FF2B5EF4-FFF2-40B4-BE49-F238E27FC236}">
                  <a16:creationId xmlns:a16="http://schemas.microsoft.com/office/drawing/2014/main" id="{4CC6851E-6881-3DBA-B315-07B72363F2AA}"/>
                </a:ext>
              </a:extLst>
            </p:cNvPr>
            <p:cNvSpPr txBox="1"/>
            <p:nvPr userDrawn="1"/>
          </p:nvSpPr>
          <p:spPr>
            <a:xfrm>
              <a:off x="4878202" y="3876353"/>
              <a:ext cx="2099725" cy="461665"/>
            </a:xfrm>
            <a:prstGeom prst="rect">
              <a:avLst/>
            </a:prstGeom>
            <a:noFill/>
          </p:spPr>
          <p:txBody>
            <a:bodyPr wrap="square" rtlCol="0">
              <a:spAutoFit/>
            </a:bodyPr>
            <a:lstStyle/>
            <a:p>
              <a:r>
                <a:rPr lang="en-US" sz="2400" u="sng" dirty="0">
                  <a:hlinkClick r:id="rId8"/>
                </a:rPr>
                <a:t>PEBA TV</a:t>
              </a:r>
              <a:endParaRPr lang="en-US" sz="2400" dirty="0"/>
            </a:p>
          </p:txBody>
        </p:sp>
      </p:grpSp>
      <p:grpSp>
        <p:nvGrpSpPr>
          <p:cNvPr id="18" name="Group 17">
            <a:extLst>
              <a:ext uri="{FF2B5EF4-FFF2-40B4-BE49-F238E27FC236}">
                <a16:creationId xmlns:a16="http://schemas.microsoft.com/office/drawing/2014/main" id="{1D064ED5-2112-8741-00D0-2E5DAB9051EA}"/>
              </a:ext>
            </a:extLst>
          </p:cNvPr>
          <p:cNvGrpSpPr/>
          <p:nvPr userDrawn="1"/>
        </p:nvGrpSpPr>
        <p:grpSpPr>
          <a:xfrm>
            <a:off x="3135283" y="3834767"/>
            <a:ext cx="5486401" cy="830997"/>
            <a:chOff x="609599" y="4768934"/>
            <a:chExt cx="5486401" cy="830997"/>
          </a:xfrm>
        </p:grpSpPr>
        <p:pic>
          <p:nvPicPr>
            <p:cNvPr id="10" name="Picture 9">
              <a:extLst>
                <a:ext uri="{FF2B5EF4-FFF2-40B4-BE49-F238E27FC236}">
                  <a16:creationId xmlns:a16="http://schemas.microsoft.com/office/drawing/2014/main" id="{82157BB8-7988-D2E8-0DB4-18AB1E0070B5}"/>
                </a:ext>
              </a:extLst>
            </p:cNvPr>
            <p:cNvPicPr>
              <a:picLocks/>
            </p:cNvPicPr>
            <p:nvPr userDrawn="1"/>
          </p:nvPicPr>
          <p:blipFill>
            <a:blip r:embed="rId9" cstate="print">
              <a:extLst>
                <a:ext uri="{28A0092B-C50C-407E-A947-70E740481C1C}">
                  <a14:useLocalDpi xmlns:a14="http://schemas.microsoft.com/office/drawing/2010/main" val="0"/>
                </a:ext>
              </a:extLst>
            </a:blip>
            <a:stretch>
              <a:fillRect/>
            </a:stretch>
          </p:blipFill>
          <p:spPr>
            <a:xfrm>
              <a:off x="609599" y="4910112"/>
              <a:ext cx="548640" cy="548640"/>
            </a:xfrm>
            <a:prstGeom prst="rect">
              <a:avLst/>
            </a:prstGeom>
          </p:spPr>
        </p:pic>
        <p:sp>
          <p:nvSpPr>
            <p:cNvPr id="16" name="TextBox 15">
              <a:extLst>
                <a:ext uri="{FF2B5EF4-FFF2-40B4-BE49-F238E27FC236}">
                  <a16:creationId xmlns:a16="http://schemas.microsoft.com/office/drawing/2014/main" id="{F940E506-B7C5-7D05-3D7E-826C1BA055E8}"/>
                </a:ext>
              </a:extLst>
            </p:cNvPr>
            <p:cNvSpPr txBox="1"/>
            <p:nvPr userDrawn="1"/>
          </p:nvSpPr>
          <p:spPr>
            <a:xfrm>
              <a:off x="1158239" y="4768934"/>
              <a:ext cx="4937761" cy="830997"/>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0"/>
                </a:rPr>
                <a:t>South Carolina Public </a:t>
              </a:r>
              <a:br>
                <a:rPr lang="en-US" sz="2400" u="sng" kern="1200" dirty="0">
                  <a:solidFill>
                    <a:schemeClr val="tx1"/>
                  </a:solidFill>
                  <a:effectLst/>
                  <a:latin typeface="+mn-lt"/>
                  <a:ea typeface="+mn-ea"/>
                  <a:cs typeface="+mn-cs"/>
                  <a:hlinkClick r:id="rId10"/>
                </a:rPr>
              </a:br>
              <a:r>
                <a:rPr lang="en-US" sz="2400" u="sng" kern="1200" dirty="0">
                  <a:solidFill>
                    <a:schemeClr val="tx1"/>
                  </a:solidFill>
                  <a:effectLst/>
                  <a:latin typeface="+mn-lt"/>
                  <a:ea typeface="+mn-ea"/>
                  <a:cs typeface="+mn-cs"/>
                  <a:hlinkClick r:id="rId10"/>
                </a:rPr>
                <a:t>Employee Benefit Authority</a:t>
              </a:r>
              <a:endParaRPr lang="en-US" sz="3600" dirty="0"/>
            </a:p>
          </p:txBody>
        </p:sp>
      </p:grpSp>
      <p:grpSp>
        <p:nvGrpSpPr>
          <p:cNvPr id="20" name="Group 19">
            <a:extLst>
              <a:ext uri="{FF2B5EF4-FFF2-40B4-BE49-F238E27FC236}">
                <a16:creationId xmlns:a16="http://schemas.microsoft.com/office/drawing/2014/main" id="{08B3C213-180E-2382-47A3-3C00933B761F}"/>
              </a:ext>
            </a:extLst>
          </p:cNvPr>
          <p:cNvGrpSpPr/>
          <p:nvPr userDrawn="1"/>
        </p:nvGrpSpPr>
        <p:grpSpPr>
          <a:xfrm>
            <a:off x="609599" y="4751755"/>
            <a:ext cx="2354022" cy="548640"/>
            <a:chOff x="4329563" y="2917779"/>
            <a:chExt cx="2354022" cy="548640"/>
          </a:xfrm>
        </p:grpSpPr>
        <p:pic>
          <p:nvPicPr>
            <p:cNvPr id="5" name="Picture 4">
              <a:extLst>
                <a:ext uri="{FF2B5EF4-FFF2-40B4-BE49-F238E27FC236}">
                  <a16:creationId xmlns:a16="http://schemas.microsoft.com/office/drawing/2014/main" id="{7D03A7D1-CB11-93B8-F179-11F9137165C8}"/>
                </a:ext>
              </a:extLst>
            </p:cNvPr>
            <p:cNvPicPr>
              <a:picLocks/>
            </p:cNvPicPr>
            <p:nvPr userDrawn="1"/>
          </p:nvPicPr>
          <p:blipFill>
            <a:blip r:embed="rId11" cstate="print">
              <a:extLst>
                <a:ext uri="{28A0092B-C50C-407E-A947-70E740481C1C}">
                  <a14:useLocalDpi xmlns:a14="http://schemas.microsoft.com/office/drawing/2010/main" val="0"/>
                </a:ext>
              </a:extLst>
            </a:blip>
            <a:stretch>
              <a:fillRect/>
            </a:stretch>
          </p:blipFill>
          <p:spPr>
            <a:xfrm>
              <a:off x="4329563" y="2917779"/>
              <a:ext cx="548640" cy="548640"/>
            </a:xfrm>
            <a:prstGeom prst="rect">
              <a:avLst/>
            </a:prstGeom>
          </p:spPr>
        </p:pic>
        <p:sp>
          <p:nvSpPr>
            <p:cNvPr id="17" name="TextBox 16">
              <a:extLst>
                <a:ext uri="{FF2B5EF4-FFF2-40B4-BE49-F238E27FC236}">
                  <a16:creationId xmlns:a16="http://schemas.microsoft.com/office/drawing/2014/main" id="{C23DDA84-0906-A535-3352-873978273A84}"/>
                </a:ext>
              </a:extLst>
            </p:cNvPr>
            <p:cNvSpPr txBox="1"/>
            <p:nvPr userDrawn="1"/>
          </p:nvSpPr>
          <p:spPr>
            <a:xfrm>
              <a:off x="4877370" y="2961267"/>
              <a:ext cx="1806215" cy="461665"/>
            </a:xfrm>
            <a:prstGeom prst="rect">
              <a:avLst/>
            </a:prstGeom>
            <a:noFill/>
          </p:spPr>
          <p:txBody>
            <a:bodyPr wrap="square" rtlCol="0">
              <a:spAutoFit/>
            </a:bodyPr>
            <a:lstStyle/>
            <a:p>
              <a:r>
                <a:rPr lang="en-US" sz="2400" dirty="0">
                  <a:hlinkClick r:id="rId12"/>
                </a:rPr>
                <a:t>s.c.peba</a:t>
              </a:r>
              <a:endParaRPr lang="en-US" sz="2400" dirty="0"/>
            </a:p>
          </p:txBody>
        </p:sp>
      </p:grpSp>
    </p:spTree>
    <p:extLst>
      <p:ext uri="{BB962C8B-B14F-4D97-AF65-F5344CB8AC3E}">
        <p14:creationId xmlns:p14="http://schemas.microsoft.com/office/powerpoint/2010/main" val="9291835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7" cy="6857998"/>
          </a:xfrm>
          <a:prstGeom prst="rect">
            <a:avLst/>
          </a:prstGeom>
        </p:spPr>
      </p:pic>
      <p:sp>
        <p:nvSpPr>
          <p:cNvPr id="3" name="Slide Number Placeholder 5">
            <a:extLst>
              <a:ext uri="{FF2B5EF4-FFF2-40B4-BE49-F238E27FC236}">
                <a16:creationId xmlns:a16="http://schemas.microsoft.com/office/drawing/2014/main" id="{D19FC374-0225-08E2-22A8-245F54F23F20}"/>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Rectangle 5">
            <a:extLst>
              <a:ext uri="{FF2B5EF4-FFF2-40B4-BE49-F238E27FC236}">
                <a16:creationId xmlns:a16="http://schemas.microsoft.com/office/drawing/2014/main" id="{27F27499-80F4-9839-56AF-E21DB87CC464}"/>
              </a:ext>
            </a:extLst>
          </p:cNvPr>
          <p:cNvSpPr/>
          <p:nvPr userDrawn="1"/>
        </p:nvSpPr>
        <p:spPr>
          <a:xfrm>
            <a:off x="609599" y="1611018"/>
            <a:ext cx="10972800" cy="2308324"/>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0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7" name="TextBox 6">
            <a:extLst>
              <a:ext uri="{FF2B5EF4-FFF2-40B4-BE49-F238E27FC236}">
                <a16:creationId xmlns:a16="http://schemas.microsoft.com/office/drawing/2014/main" id="{84ECC850-B988-E399-A6DC-BFF24914A774}"/>
              </a:ext>
            </a:extLst>
          </p:cNvPr>
          <p:cNvSpPr txBox="1"/>
          <p:nvPr userDrawn="1"/>
        </p:nvSpPr>
        <p:spPr>
          <a:xfrm>
            <a:off x="609599" y="476550"/>
            <a:ext cx="4433455" cy="553998"/>
          </a:xfrm>
          <a:prstGeom prst="rect">
            <a:avLst/>
          </a:prstGeom>
          <a:noFill/>
        </p:spPr>
        <p:txBody>
          <a:bodyPr wrap="square" rtlCol="0" anchor="ctr">
            <a:spAutoFit/>
          </a:bodyPr>
          <a:lstStyle/>
          <a:p>
            <a:r>
              <a:rPr lang="en-US" sz="3000" b="1" dirty="0">
                <a:solidFill>
                  <a:schemeClr val="tx2"/>
                </a:solidFill>
                <a:latin typeface="Times New Roman" panose="02020603050405020304" pitchFamily="18" charset="0"/>
                <a:cs typeface="Times New Roman" panose="02020603050405020304" pitchFamily="18" charset="0"/>
              </a:rPr>
              <a:t>Disclaimer</a:t>
            </a:r>
          </a:p>
        </p:txBody>
      </p:sp>
    </p:spTree>
    <p:extLst>
      <p:ext uri="{BB962C8B-B14F-4D97-AF65-F5344CB8AC3E}">
        <p14:creationId xmlns:p14="http://schemas.microsoft.com/office/powerpoint/2010/main" val="815621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7" cy="6857998"/>
          </a:xfrm>
          <a:prstGeom prst="rect">
            <a:avLst/>
          </a:prstGeom>
        </p:spPr>
      </p:pic>
      <p:sp>
        <p:nvSpPr>
          <p:cNvPr id="2" name="Title 1"/>
          <p:cNvSpPr>
            <a:spLocks noGrp="1"/>
          </p:cNvSpPr>
          <p:nvPr>
            <p:ph type="title" hasCustomPrompt="1"/>
          </p:nvPr>
        </p:nvSpPr>
        <p:spPr>
          <a:xfrm>
            <a:off x="336550" y="2626822"/>
            <a:ext cx="6363508" cy="2335876"/>
          </a:xfrm>
        </p:spPr>
        <p:txBody>
          <a:bodyPr anchor="ctr">
            <a:normAutofit/>
          </a:bodyPr>
          <a:lstStyle>
            <a:lvl1pPr>
              <a:defRPr sz="3000" b="1" baseline="0">
                <a:solidFill>
                  <a:schemeClr val="bg1"/>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336550" y="5311838"/>
            <a:ext cx="6105814" cy="689951"/>
          </a:xfrm>
        </p:spPr>
        <p:txBody>
          <a:bodyPr anchor="t" anchorCtr="0">
            <a:normAutofit/>
          </a:bodyPr>
          <a:lstStyle>
            <a:lvl1pPr marL="0" indent="0" algn="l">
              <a:buNone/>
              <a:defRPr sz="20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edit section subtitle</a:t>
            </a:r>
          </a:p>
        </p:txBody>
      </p:sp>
    </p:spTree>
    <p:extLst>
      <p:ext uri="{BB962C8B-B14F-4D97-AF65-F5344CB8AC3E}">
        <p14:creationId xmlns:p14="http://schemas.microsoft.com/office/powerpoint/2010/main" val="690754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e column_simpl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7" cy="6857998"/>
          </a:xfrm>
          <a:prstGeom prst="rect">
            <a:avLst/>
          </a:prstGeom>
        </p:spPr>
      </p:pic>
      <p:sp>
        <p:nvSpPr>
          <p:cNvPr id="3" name="Slide Number Placeholder 5">
            <a:extLst>
              <a:ext uri="{FF2B5EF4-FFF2-40B4-BE49-F238E27FC236}">
                <a16:creationId xmlns:a16="http://schemas.microsoft.com/office/drawing/2014/main" id="{D19FC374-0225-08E2-22A8-245F54F23F20}"/>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2" name="Content Placeholder 2">
            <a:extLst>
              <a:ext uri="{FF2B5EF4-FFF2-40B4-BE49-F238E27FC236}">
                <a16:creationId xmlns:a16="http://schemas.microsoft.com/office/drawing/2014/main" id="{4707B9D8-B732-E833-79CA-2CF10BB91622}"/>
              </a:ext>
            </a:extLst>
          </p:cNvPr>
          <p:cNvSpPr>
            <a:spLocks noGrp="1"/>
          </p:cNvSpPr>
          <p:nvPr>
            <p:ph sz="half" idx="1" hasCustomPrompt="1"/>
          </p:nvPr>
        </p:nvSpPr>
        <p:spPr>
          <a:xfrm>
            <a:off x="609600" y="1611018"/>
            <a:ext cx="10972798" cy="4690026"/>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1">
            <a:extLst>
              <a:ext uri="{FF2B5EF4-FFF2-40B4-BE49-F238E27FC236}">
                <a16:creationId xmlns:a16="http://schemas.microsoft.com/office/drawing/2014/main" id="{4D828966-E531-9197-F0E1-3A79B5C315E2}"/>
              </a:ext>
            </a:extLst>
          </p:cNvPr>
          <p:cNvSpPr>
            <a:spLocks noGrp="1"/>
          </p:cNvSpPr>
          <p:nvPr>
            <p:ph type="title" hasCustomPrompt="1"/>
          </p:nvPr>
        </p:nvSpPr>
        <p:spPr>
          <a:xfrm>
            <a:off x="609599" y="228600"/>
            <a:ext cx="10972799" cy="1049898"/>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4291985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_simpl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7" cy="6857998"/>
          </a:xfrm>
          <a:prstGeom prst="rect">
            <a:avLst/>
          </a:prstGeom>
        </p:spPr>
      </p:pic>
      <p:sp>
        <p:nvSpPr>
          <p:cNvPr id="3" name="Content Placeholder 2"/>
          <p:cNvSpPr>
            <a:spLocks noGrp="1"/>
          </p:cNvSpPr>
          <p:nvPr>
            <p:ph sz="half" idx="1" hasCustomPrompt="1"/>
          </p:nvPr>
        </p:nvSpPr>
        <p:spPr>
          <a:xfrm>
            <a:off x="609600" y="1601044"/>
            <a:ext cx="5181600" cy="4690027"/>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400800" y="1611018"/>
            <a:ext cx="5181600" cy="4680054"/>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5">
            <a:extLst>
              <a:ext uri="{FF2B5EF4-FFF2-40B4-BE49-F238E27FC236}">
                <a16:creationId xmlns:a16="http://schemas.microsoft.com/office/drawing/2014/main" id="{26571F65-A9A5-4040-F1EB-909282DC42C9}"/>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10" name="Title 1">
            <a:extLst>
              <a:ext uri="{FF2B5EF4-FFF2-40B4-BE49-F238E27FC236}">
                <a16:creationId xmlns:a16="http://schemas.microsoft.com/office/drawing/2014/main" id="{8FB323F1-D632-3DE0-82DF-692C19B63F40}"/>
              </a:ext>
            </a:extLst>
          </p:cNvPr>
          <p:cNvSpPr>
            <a:spLocks noGrp="1"/>
          </p:cNvSpPr>
          <p:nvPr>
            <p:ph type="title" hasCustomPrompt="1"/>
          </p:nvPr>
        </p:nvSpPr>
        <p:spPr>
          <a:xfrm>
            <a:off x="609599" y="228600"/>
            <a:ext cx="10972799" cy="1049898"/>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14096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One column_block titl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7" cy="6857998"/>
          </a:xfrm>
          <a:prstGeom prst="rect">
            <a:avLst/>
          </a:prstGeom>
        </p:spPr>
      </p:pic>
      <p:sp>
        <p:nvSpPr>
          <p:cNvPr id="2" name="Title 1"/>
          <p:cNvSpPr>
            <a:spLocks noGrp="1"/>
          </p:cNvSpPr>
          <p:nvPr>
            <p:ph type="title" hasCustomPrompt="1"/>
          </p:nvPr>
        </p:nvSpPr>
        <p:spPr>
          <a:xfrm>
            <a:off x="609600" y="228599"/>
            <a:ext cx="9598430" cy="1724899"/>
          </a:xfrm>
        </p:spPr>
        <p:txBody>
          <a:bodyPr anchor="ctr" anchorCtr="0">
            <a:normAutofit/>
          </a:bodyPr>
          <a:lstStyle>
            <a:lvl1pPr>
              <a:defRPr sz="3000" b="1">
                <a:solidFill>
                  <a:schemeClr val="bg1"/>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609600" y="2510455"/>
            <a:ext cx="10972800" cy="3790589"/>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a:extLst>
              <a:ext uri="{FF2B5EF4-FFF2-40B4-BE49-F238E27FC236}">
                <a16:creationId xmlns:a16="http://schemas.microsoft.com/office/drawing/2014/main" id="{D36BA443-4CAB-85FE-83E0-3C6B8B3565C9}"/>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183230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_block titl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7" cy="6857998"/>
          </a:xfrm>
          <a:prstGeom prst="rect">
            <a:avLst/>
          </a:prstGeom>
        </p:spPr>
      </p:pic>
      <p:sp>
        <p:nvSpPr>
          <p:cNvPr id="2" name="Title 1"/>
          <p:cNvSpPr>
            <a:spLocks noGrp="1"/>
          </p:cNvSpPr>
          <p:nvPr>
            <p:ph type="title" hasCustomPrompt="1"/>
          </p:nvPr>
        </p:nvSpPr>
        <p:spPr>
          <a:xfrm>
            <a:off x="609600" y="228599"/>
            <a:ext cx="9598430" cy="1724899"/>
          </a:xfrm>
        </p:spPr>
        <p:txBody>
          <a:bodyPr anchor="ctr" anchorCtr="0">
            <a:normAutofit/>
          </a:bodyPr>
          <a:lstStyle>
            <a:lvl1pPr>
              <a:defRPr sz="3000" b="1">
                <a:solidFill>
                  <a:schemeClr val="bg1"/>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5" name="Slide Number Placeholder 5">
            <a:extLst>
              <a:ext uri="{FF2B5EF4-FFF2-40B4-BE49-F238E27FC236}">
                <a16:creationId xmlns:a16="http://schemas.microsoft.com/office/drawing/2014/main" id="{D36BA443-4CAB-85FE-83E0-3C6B8B3565C9}"/>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4" name="Content Placeholder 2">
            <a:extLst>
              <a:ext uri="{FF2B5EF4-FFF2-40B4-BE49-F238E27FC236}">
                <a16:creationId xmlns:a16="http://schemas.microsoft.com/office/drawing/2014/main" id="{E0F5FC08-2CC4-B3F1-36DF-75318075EDE8}"/>
              </a:ext>
            </a:extLst>
          </p:cNvPr>
          <p:cNvSpPr>
            <a:spLocks noGrp="1"/>
          </p:cNvSpPr>
          <p:nvPr>
            <p:ph sz="half" idx="13" hasCustomPrompt="1"/>
          </p:nvPr>
        </p:nvSpPr>
        <p:spPr>
          <a:xfrm>
            <a:off x="609600" y="2500481"/>
            <a:ext cx="5181600" cy="3790590"/>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3">
            <a:extLst>
              <a:ext uri="{FF2B5EF4-FFF2-40B4-BE49-F238E27FC236}">
                <a16:creationId xmlns:a16="http://schemas.microsoft.com/office/drawing/2014/main" id="{8762C4BE-86E3-D6D0-9618-3212B82DB396}"/>
              </a:ext>
            </a:extLst>
          </p:cNvPr>
          <p:cNvSpPr>
            <a:spLocks noGrp="1"/>
          </p:cNvSpPr>
          <p:nvPr>
            <p:ph sz="half" idx="2" hasCustomPrompt="1"/>
          </p:nvPr>
        </p:nvSpPr>
        <p:spPr>
          <a:xfrm>
            <a:off x="6400800" y="2508542"/>
            <a:ext cx="5181600" cy="3782530"/>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01443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_blue and gra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7" cy="6857998"/>
          </a:xfrm>
          <a:prstGeom prst="rect">
            <a:avLst/>
          </a:prstGeom>
        </p:spPr>
      </p:pic>
      <p:sp>
        <p:nvSpPr>
          <p:cNvPr id="2" name="Content Placeholder 2">
            <a:extLst>
              <a:ext uri="{FF2B5EF4-FFF2-40B4-BE49-F238E27FC236}">
                <a16:creationId xmlns:a16="http://schemas.microsoft.com/office/drawing/2014/main" id="{C105F7CB-9D49-5498-E69E-2AA19D8C387B}"/>
              </a:ext>
            </a:extLst>
          </p:cNvPr>
          <p:cNvSpPr>
            <a:spLocks noGrp="1"/>
          </p:cNvSpPr>
          <p:nvPr>
            <p:ph sz="half" idx="1" hasCustomPrompt="1"/>
          </p:nvPr>
        </p:nvSpPr>
        <p:spPr>
          <a:xfrm>
            <a:off x="609600" y="2917779"/>
            <a:ext cx="3912524" cy="3373294"/>
          </a:xfrm>
        </p:spPr>
        <p:txBody>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Content Placeholder 3">
            <a:extLst>
              <a:ext uri="{FF2B5EF4-FFF2-40B4-BE49-F238E27FC236}">
                <a16:creationId xmlns:a16="http://schemas.microsoft.com/office/drawing/2014/main" id="{14645053-EEB2-1C18-C990-1381BD23596C}"/>
              </a:ext>
            </a:extLst>
          </p:cNvPr>
          <p:cNvSpPr>
            <a:spLocks noGrp="1"/>
          </p:cNvSpPr>
          <p:nvPr>
            <p:ph sz="half" idx="2" hasCustomPrompt="1"/>
          </p:nvPr>
        </p:nvSpPr>
        <p:spPr>
          <a:xfrm>
            <a:off x="6096000" y="2917776"/>
            <a:ext cx="5486400" cy="3373295"/>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a:extLst>
              <a:ext uri="{FF2B5EF4-FFF2-40B4-BE49-F238E27FC236}">
                <a16:creationId xmlns:a16="http://schemas.microsoft.com/office/drawing/2014/main" id="{F09D25B9-7A5D-1DC6-CAB7-1D483B095A39}"/>
              </a:ext>
            </a:extLst>
          </p:cNvPr>
          <p:cNvSpPr>
            <a:spLocks noGrp="1"/>
          </p:cNvSpPr>
          <p:nvPr>
            <p:ph type="title" hasCustomPrompt="1"/>
          </p:nvPr>
        </p:nvSpPr>
        <p:spPr>
          <a:xfrm>
            <a:off x="609599" y="228600"/>
            <a:ext cx="10972799" cy="2122246"/>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8" name="Slide Number Placeholder 5">
            <a:extLst>
              <a:ext uri="{FF2B5EF4-FFF2-40B4-BE49-F238E27FC236}">
                <a16:creationId xmlns:a16="http://schemas.microsoft.com/office/drawing/2014/main" id="{B6E9351A-D332-227C-C8BC-16022A299044}"/>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761738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e column_blue and gra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8"/>
          </a:xfrm>
          <a:prstGeom prst="rect">
            <a:avLst/>
          </a:prstGeom>
        </p:spPr>
      </p:pic>
      <p:sp>
        <p:nvSpPr>
          <p:cNvPr id="2" name="Content Placeholder 2">
            <a:extLst>
              <a:ext uri="{FF2B5EF4-FFF2-40B4-BE49-F238E27FC236}">
                <a16:creationId xmlns:a16="http://schemas.microsoft.com/office/drawing/2014/main" id="{C105F7CB-9D49-5498-E69E-2AA19D8C387B}"/>
              </a:ext>
            </a:extLst>
          </p:cNvPr>
          <p:cNvSpPr>
            <a:spLocks noGrp="1"/>
          </p:cNvSpPr>
          <p:nvPr>
            <p:ph sz="half" idx="1" hasCustomPrompt="1"/>
          </p:nvPr>
        </p:nvSpPr>
        <p:spPr>
          <a:xfrm>
            <a:off x="609599" y="2917779"/>
            <a:ext cx="5866015" cy="3373294"/>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a:extLst>
              <a:ext uri="{FF2B5EF4-FFF2-40B4-BE49-F238E27FC236}">
                <a16:creationId xmlns:a16="http://schemas.microsoft.com/office/drawing/2014/main" id="{F09D25B9-7A5D-1DC6-CAB7-1D483B095A39}"/>
              </a:ext>
            </a:extLst>
          </p:cNvPr>
          <p:cNvSpPr>
            <a:spLocks noGrp="1"/>
          </p:cNvSpPr>
          <p:nvPr>
            <p:ph type="title" hasCustomPrompt="1"/>
          </p:nvPr>
        </p:nvSpPr>
        <p:spPr>
          <a:xfrm>
            <a:off x="609600" y="228599"/>
            <a:ext cx="4702234" cy="2223655"/>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8" name="Slide Number Placeholder 5">
            <a:extLst>
              <a:ext uri="{FF2B5EF4-FFF2-40B4-BE49-F238E27FC236}">
                <a16:creationId xmlns:a16="http://schemas.microsoft.com/office/drawing/2014/main" id="{B6E9351A-D332-227C-C8BC-16022A299044}"/>
              </a:ext>
            </a:extLst>
          </p:cNvPr>
          <p:cNvSpPr>
            <a:spLocks noGrp="1"/>
          </p:cNvSpPr>
          <p:nvPr>
            <p:ph type="sldNum" sz="quarter" idx="12"/>
          </p:nvPr>
        </p:nvSpPr>
        <p:spPr>
          <a:xfrm>
            <a:off x="11019348" y="6301044"/>
            <a:ext cx="1072896"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4107756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lumn_block on righ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8"/>
          </a:xfrm>
          <a:prstGeom prst="rect">
            <a:avLst/>
          </a:prstGeom>
        </p:spPr>
      </p:pic>
      <p:sp>
        <p:nvSpPr>
          <p:cNvPr id="5" name="Slide Number Placeholder 5">
            <a:extLst>
              <a:ext uri="{FF2B5EF4-FFF2-40B4-BE49-F238E27FC236}">
                <a16:creationId xmlns:a16="http://schemas.microsoft.com/office/drawing/2014/main" id="{D36BA443-4CAB-85FE-83E0-3C6B8B3565C9}"/>
              </a:ext>
            </a:extLst>
          </p:cNvPr>
          <p:cNvSpPr>
            <a:spLocks noGrp="1"/>
          </p:cNvSpPr>
          <p:nvPr>
            <p:ph type="sldNum" sz="quarter" idx="12"/>
          </p:nvPr>
        </p:nvSpPr>
        <p:spPr>
          <a:xfrm>
            <a:off x="11019348" y="6301044"/>
            <a:ext cx="1072896"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 name="Content Placeholder 2">
            <a:extLst>
              <a:ext uri="{FF2B5EF4-FFF2-40B4-BE49-F238E27FC236}">
                <a16:creationId xmlns:a16="http://schemas.microsoft.com/office/drawing/2014/main" id="{F14DD24C-DE62-2304-D00B-211117A25BAA}"/>
              </a:ext>
            </a:extLst>
          </p:cNvPr>
          <p:cNvSpPr>
            <a:spLocks noGrp="1"/>
          </p:cNvSpPr>
          <p:nvPr>
            <p:ph sz="half" idx="1" hasCustomPrompt="1"/>
          </p:nvPr>
        </p:nvSpPr>
        <p:spPr>
          <a:xfrm>
            <a:off x="609600" y="1601044"/>
            <a:ext cx="3338945" cy="4690027"/>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3">
            <a:extLst>
              <a:ext uri="{FF2B5EF4-FFF2-40B4-BE49-F238E27FC236}">
                <a16:creationId xmlns:a16="http://schemas.microsoft.com/office/drawing/2014/main" id="{81CEE227-37E8-DD22-6A0F-391DF07240AA}"/>
              </a:ext>
            </a:extLst>
          </p:cNvPr>
          <p:cNvSpPr>
            <a:spLocks noGrp="1"/>
          </p:cNvSpPr>
          <p:nvPr>
            <p:ph sz="half" idx="2" hasCustomPrompt="1"/>
          </p:nvPr>
        </p:nvSpPr>
        <p:spPr>
          <a:xfrm>
            <a:off x="9277004" y="228600"/>
            <a:ext cx="2305396" cy="6062472"/>
          </a:xfrm>
        </p:spPr>
        <p:txBody>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stStyle>
          <a:p>
            <a:pPr lvl="0"/>
            <a:r>
              <a:rPr lang="en-US" dirty="0"/>
              <a:t>Click to edit body text</a:t>
            </a:r>
          </a:p>
          <a:p>
            <a:pPr lvl="1"/>
            <a:r>
              <a:rPr lang="en-US" dirty="0"/>
              <a:t>Second level</a:t>
            </a:r>
          </a:p>
        </p:txBody>
      </p:sp>
      <p:sp>
        <p:nvSpPr>
          <p:cNvPr id="9" name="Title 1">
            <a:extLst>
              <a:ext uri="{FF2B5EF4-FFF2-40B4-BE49-F238E27FC236}">
                <a16:creationId xmlns:a16="http://schemas.microsoft.com/office/drawing/2014/main" id="{E64B4BAA-0DDE-4E86-7FB5-9C1C55E20744}"/>
              </a:ext>
            </a:extLst>
          </p:cNvPr>
          <p:cNvSpPr>
            <a:spLocks noGrp="1"/>
          </p:cNvSpPr>
          <p:nvPr>
            <p:ph type="title" hasCustomPrompt="1"/>
          </p:nvPr>
        </p:nvSpPr>
        <p:spPr>
          <a:xfrm>
            <a:off x="609599" y="228600"/>
            <a:ext cx="5181601" cy="1049898"/>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4057943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681711764"/>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92" r:id="rId3"/>
    <p:sldLayoutId id="2147483686" r:id="rId4"/>
    <p:sldLayoutId id="2147483685" r:id="rId5"/>
    <p:sldLayoutId id="2147483693" r:id="rId6"/>
    <p:sldLayoutId id="2147483687" r:id="rId7"/>
    <p:sldLayoutId id="2147483696" r:id="rId8"/>
    <p:sldLayoutId id="2147483694" r:id="rId9"/>
    <p:sldLayoutId id="2147483695" r:id="rId10"/>
    <p:sldLayoutId id="2147483688" r:id="rId11"/>
    <p:sldLayoutId id="2147483699" r:id="rId12"/>
    <p:sldLayoutId id="2147483698" r:id="rId13"/>
    <p:sldLayoutId id="2147483697" r:id="rId14"/>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hyperlink" Target="https://peba.sc.gov/nyb"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hyperlink" Target="https://peba.sc.gov/publications"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8.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hyperlink" Target="https://www.peba.sc.gov/forms"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550" y="2011680"/>
            <a:ext cx="5759450" cy="2310938"/>
          </a:xfrm>
        </p:spPr>
        <p:txBody>
          <a:bodyPr/>
          <a:lstStyle/>
          <a:p>
            <a:r>
              <a:rPr lang="en-US" dirty="0"/>
              <a:t>Disability retirement</a:t>
            </a:r>
          </a:p>
        </p:txBody>
      </p:sp>
      <p:sp>
        <p:nvSpPr>
          <p:cNvPr id="3" name="Subtitle 2"/>
          <p:cNvSpPr>
            <a:spLocks noGrp="1"/>
          </p:cNvSpPr>
          <p:nvPr>
            <p:ph type="subTitle" idx="1"/>
          </p:nvPr>
        </p:nvSpPr>
        <p:spPr>
          <a:xfrm>
            <a:off x="336550" y="4663456"/>
            <a:ext cx="3304425" cy="1803862"/>
          </a:xfrm>
        </p:spPr>
        <p:txBody>
          <a:bodyPr/>
          <a:lstStyle/>
          <a:p>
            <a:r>
              <a:rPr lang="en-US" dirty="0"/>
              <a:t>Retirement Orientation and Education</a:t>
            </a:r>
          </a:p>
          <a:p>
            <a:r>
              <a:rPr lang="en-US" dirty="0"/>
              <a:t>Fiscal year 2026</a:t>
            </a:r>
          </a:p>
        </p:txBody>
      </p:sp>
    </p:spTree>
    <p:custDataLst>
      <p:tags r:id="rId1"/>
    </p:custDataLst>
    <p:extLst>
      <p:ext uri="{BB962C8B-B14F-4D97-AF65-F5344CB8AC3E}">
        <p14:creationId xmlns:p14="http://schemas.microsoft.com/office/powerpoint/2010/main" val="3567362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0168795-D586-BF1A-17A3-040D771D87EC}"/>
              </a:ext>
            </a:extLst>
          </p:cNvPr>
          <p:cNvSpPr>
            <a:spLocks noGrp="1"/>
          </p:cNvSpPr>
          <p:nvPr>
            <p:ph type="sldNum" sz="quarter" idx="12"/>
          </p:nvPr>
        </p:nvSpPr>
        <p:spPr/>
        <p:txBody>
          <a:bodyPr/>
          <a:lstStyle/>
          <a:p>
            <a:fld id="{28024367-D536-4F59-B2ED-0E7825EDA9AF}" type="slidenum">
              <a:rPr lang="en-US" smtClean="0"/>
              <a:pPr/>
              <a:t>2</a:t>
            </a:fld>
            <a:endParaRPr lang="en-US" dirty="0"/>
          </a:p>
        </p:txBody>
      </p:sp>
      <p:sp>
        <p:nvSpPr>
          <p:cNvPr id="3" name="Content Placeholder 2">
            <a:extLst>
              <a:ext uri="{FF2B5EF4-FFF2-40B4-BE49-F238E27FC236}">
                <a16:creationId xmlns:a16="http://schemas.microsoft.com/office/drawing/2014/main" id="{81A60FA9-5000-00E1-B9B2-2D74ECC89437}"/>
              </a:ext>
            </a:extLst>
          </p:cNvPr>
          <p:cNvSpPr>
            <a:spLocks noGrp="1"/>
          </p:cNvSpPr>
          <p:nvPr>
            <p:ph sz="half" idx="1"/>
          </p:nvPr>
        </p:nvSpPr>
        <p:spPr/>
        <p:txBody>
          <a:bodyPr>
            <a:normAutofit/>
          </a:bodyPr>
          <a:lstStyle/>
          <a:p>
            <a:pPr marL="0" indent="0">
              <a:buNone/>
            </a:pPr>
            <a:r>
              <a:rPr lang="en-US" dirty="0"/>
              <a:t>This presentation is focused on the eligibility requirements and plan provisions for Class Three members. Class Three members are those whose earned service began on or after July 1, 2012.</a:t>
            </a:r>
          </a:p>
          <a:p>
            <a:pPr marL="0" indent="0">
              <a:buNone/>
            </a:pPr>
            <a:r>
              <a:rPr lang="en-US" dirty="0"/>
              <a:t>Class Two members, those whose earned service began before July 1, 2012, are encouraged to review the summary flyers for Class Two on our </a:t>
            </a:r>
            <a:r>
              <a:rPr lang="en-US" i="1" dirty="0">
                <a:solidFill>
                  <a:srgbClr val="FF0000"/>
                </a:solidFill>
                <a:hlinkClick r:id="rId3"/>
              </a:rPr>
              <a:t>Navigating Your Benefits</a:t>
            </a:r>
            <a:r>
              <a:rPr lang="en-US" dirty="0">
                <a:solidFill>
                  <a:srgbClr val="FF0000"/>
                </a:solidFill>
              </a:rPr>
              <a:t> </a:t>
            </a:r>
            <a:r>
              <a:rPr lang="en-US" dirty="0"/>
              <a:t>webpage and</a:t>
            </a:r>
            <a:r>
              <a:rPr lang="en-US" dirty="0">
                <a:solidFill>
                  <a:srgbClr val="FF0000"/>
                </a:solidFill>
              </a:rPr>
              <a:t> </a:t>
            </a:r>
            <a:r>
              <a:rPr lang="en-US" dirty="0"/>
              <a:t>retirement publications at </a:t>
            </a:r>
            <a:r>
              <a:rPr lang="en-US" dirty="0">
                <a:hlinkClick r:id="rId4"/>
              </a:rPr>
              <a:t>peba.sc.gov/publications</a:t>
            </a:r>
            <a:r>
              <a:rPr lang="en-US" dirty="0"/>
              <a:t> for more information.</a:t>
            </a:r>
          </a:p>
          <a:p>
            <a:endParaRPr lang="en-US" dirty="0"/>
          </a:p>
        </p:txBody>
      </p:sp>
      <p:sp>
        <p:nvSpPr>
          <p:cNvPr id="4" name="Title 3">
            <a:extLst>
              <a:ext uri="{FF2B5EF4-FFF2-40B4-BE49-F238E27FC236}">
                <a16:creationId xmlns:a16="http://schemas.microsoft.com/office/drawing/2014/main" id="{F83D8D73-FB8B-99D6-02F3-7B21A1CF3F73}"/>
              </a:ext>
            </a:extLst>
          </p:cNvPr>
          <p:cNvSpPr>
            <a:spLocks noGrp="1"/>
          </p:cNvSpPr>
          <p:nvPr>
            <p:ph type="title"/>
          </p:nvPr>
        </p:nvSpPr>
        <p:spPr/>
        <p:txBody>
          <a:bodyPr/>
          <a:lstStyle/>
          <a:p>
            <a:r>
              <a:rPr lang="en-US" dirty="0"/>
              <a:t>Intended audience</a:t>
            </a:r>
          </a:p>
        </p:txBody>
      </p:sp>
    </p:spTree>
    <p:extLst>
      <p:ext uri="{BB962C8B-B14F-4D97-AF65-F5344CB8AC3E}">
        <p14:creationId xmlns:p14="http://schemas.microsoft.com/office/powerpoint/2010/main" val="2465889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8DA0C133-4754-2193-7517-6DC737EC2ACD}"/>
              </a:ext>
            </a:extLst>
          </p:cNvPr>
          <p:cNvSpPr>
            <a:spLocks noGrp="1"/>
          </p:cNvSpPr>
          <p:nvPr>
            <p:ph sz="half" idx="1"/>
          </p:nvPr>
        </p:nvSpPr>
        <p:spPr>
          <a:xfrm>
            <a:off x="609599" y="2917779"/>
            <a:ext cx="5866015" cy="3373294"/>
          </a:xfrm>
        </p:spPr>
        <p:txBody>
          <a:bodyPr/>
          <a:lstStyle/>
          <a:p>
            <a:pPr eaLnBrk="1" hangingPunct="1"/>
            <a:r>
              <a:rPr lang="en-US" altLang="en-US" dirty="0"/>
              <a:t>Must be in service with covered employer, meaning you:</a:t>
            </a:r>
          </a:p>
          <a:p>
            <a:pPr lvl="1" eaLnBrk="1" hangingPunct="1"/>
            <a:r>
              <a:rPr lang="en-US" altLang="en-US" dirty="0"/>
              <a:t>Are not yet retired (or for SCRS, have not been retired for more than one year); and</a:t>
            </a:r>
          </a:p>
          <a:p>
            <a:pPr lvl="1" eaLnBrk="1" hangingPunct="1"/>
            <a:r>
              <a:rPr lang="en-US" altLang="en-US" dirty="0"/>
              <a:t>Were on payroll less than one year ago.</a:t>
            </a:r>
          </a:p>
          <a:p>
            <a:pPr eaLnBrk="1" hangingPunct="1"/>
            <a:r>
              <a:rPr lang="en-US" altLang="en-US" dirty="0"/>
              <a:t>Unless injury is job-related, you must have eight years earned service.</a:t>
            </a:r>
          </a:p>
        </p:txBody>
      </p:sp>
      <p:sp>
        <p:nvSpPr>
          <p:cNvPr id="2" name="Title 1">
            <a:extLst>
              <a:ext uri="{FF2B5EF4-FFF2-40B4-BE49-F238E27FC236}">
                <a16:creationId xmlns:a16="http://schemas.microsoft.com/office/drawing/2014/main" id="{209C5370-E527-7F0B-BB60-81CE37960892}"/>
              </a:ext>
            </a:extLst>
          </p:cNvPr>
          <p:cNvSpPr>
            <a:spLocks noGrp="1"/>
          </p:cNvSpPr>
          <p:nvPr>
            <p:ph type="title"/>
          </p:nvPr>
        </p:nvSpPr>
        <p:spPr>
          <a:xfrm>
            <a:off x="609600" y="228599"/>
            <a:ext cx="4702234" cy="2223655"/>
          </a:xfrm>
        </p:spPr>
        <p:txBody>
          <a:bodyPr/>
          <a:lstStyle/>
          <a:p>
            <a:r>
              <a:rPr lang="en-US" dirty="0"/>
              <a:t>SCRS, PORS disability retirement eligibility</a:t>
            </a:r>
          </a:p>
        </p:txBody>
      </p:sp>
      <p:sp>
        <p:nvSpPr>
          <p:cNvPr id="4" name="Slide Number Placeholder 3"/>
          <p:cNvSpPr>
            <a:spLocks noGrp="1"/>
          </p:cNvSpPr>
          <p:nvPr>
            <p:ph type="sldNum" sz="quarter" idx="12"/>
          </p:nvPr>
        </p:nvSpPr>
        <p:spPr>
          <a:xfrm>
            <a:off x="11019348" y="6301044"/>
            <a:ext cx="1072896" cy="457200"/>
          </a:xfrm>
        </p:spPr>
        <p:txBody>
          <a:bodyPr/>
          <a:lstStyle/>
          <a:p>
            <a:fld id="{28024367-D536-4F59-B2ED-0E7825EDA9AF}" type="slidenum">
              <a:rPr lang="en-US" smtClean="0"/>
              <a:pPr/>
              <a:t>3</a:t>
            </a:fld>
            <a:endParaRPr lang="en-US" dirty="0"/>
          </a:p>
        </p:txBody>
      </p:sp>
    </p:spTree>
    <p:custDataLst>
      <p:tags r:id="rId1"/>
    </p:custDataLst>
    <p:extLst>
      <p:ext uri="{BB962C8B-B14F-4D97-AF65-F5344CB8AC3E}">
        <p14:creationId xmlns:p14="http://schemas.microsoft.com/office/powerpoint/2010/main" val="1114921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E2AF615-2087-899F-B83E-48F5C1A1DEAA}"/>
              </a:ext>
            </a:extLst>
          </p:cNvPr>
          <p:cNvSpPr>
            <a:spLocks noGrp="1"/>
          </p:cNvSpPr>
          <p:nvPr>
            <p:ph sz="half" idx="1"/>
          </p:nvPr>
        </p:nvSpPr>
        <p:spPr/>
        <p:txBody>
          <a:bodyPr/>
          <a:lstStyle/>
          <a:p>
            <a:r>
              <a:rPr lang="en-US" dirty="0"/>
              <a:t>Must apply within one year of date of termination from covered employer.</a:t>
            </a:r>
          </a:p>
          <a:p>
            <a:r>
              <a:rPr lang="en-US" dirty="0"/>
              <a:t>You cannot apply for disability retirement in Member Access. The required forms are available at </a:t>
            </a:r>
            <a:r>
              <a:rPr lang="en-US" dirty="0">
                <a:hlinkClick r:id="rId2">
                  <a:extLst>
                    <a:ext uri="{A12FA001-AC4F-418D-AE19-62706E023703}">
                      <ahyp:hlinkClr xmlns:ahyp="http://schemas.microsoft.com/office/drawing/2018/hyperlinkcolor" val="tx"/>
                    </a:ext>
                  </a:extLst>
                </a:hlinkClick>
              </a:rPr>
              <a:t>peba.sc.gov/forms</a:t>
            </a:r>
            <a:r>
              <a:rPr lang="en-US" dirty="0"/>
              <a:t>.</a:t>
            </a:r>
          </a:p>
        </p:txBody>
      </p:sp>
      <p:sp>
        <p:nvSpPr>
          <p:cNvPr id="3" name="Content Placeholder 2">
            <a:extLst>
              <a:ext uri="{FF2B5EF4-FFF2-40B4-BE49-F238E27FC236}">
                <a16:creationId xmlns:a16="http://schemas.microsoft.com/office/drawing/2014/main" id="{7CB18E45-3270-406C-545F-F3556ED22542}"/>
              </a:ext>
            </a:extLst>
          </p:cNvPr>
          <p:cNvSpPr>
            <a:spLocks noGrp="1"/>
          </p:cNvSpPr>
          <p:nvPr>
            <p:ph sz="half" idx="2"/>
          </p:nvPr>
        </p:nvSpPr>
        <p:spPr/>
        <p:txBody>
          <a:bodyPr/>
          <a:lstStyle/>
          <a:p>
            <a:r>
              <a:rPr lang="en-US" dirty="0"/>
              <a:t>For SCRS, must be approved for a disability benefit by the Social Security Administration.</a:t>
            </a:r>
          </a:p>
          <a:p>
            <a:pPr lvl="1"/>
            <a:r>
              <a:rPr lang="en-US" dirty="0"/>
              <a:t>Do not wait for approval from the Social Security Administration to apply for disability.</a:t>
            </a:r>
          </a:p>
          <a:p>
            <a:r>
              <a:rPr lang="en-US" dirty="0"/>
              <a:t>For PORS, must be found permanently disabled from performing your job duties by the PORS medical board comprised of three physicians.</a:t>
            </a:r>
          </a:p>
          <a:p>
            <a:r>
              <a:rPr lang="en-US" dirty="0"/>
              <a:t>There is no disability coverage under State ORP. </a:t>
            </a:r>
          </a:p>
        </p:txBody>
      </p:sp>
      <p:sp>
        <p:nvSpPr>
          <p:cNvPr id="4" name="Title 3">
            <a:extLst>
              <a:ext uri="{FF2B5EF4-FFF2-40B4-BE49-F238E27FC236}">
                <a16:creationId xmlns:a16="http://schemas.microsoft.com/office/drawing/2014/main" id="{9C79C833-192F-CCE7-31D8-CD402324EE9D}"/>
              </a:ext>
            </a:extLst>
          </p:cNvPr>
          <p:cNvSpPr>
            <a:spLocks noGrp="1"/>
          </p:cNvSpPr>
          <p:nvPr>
            <p:ph type="title"/>
          </p:nvPr>
        </p:nvSpPr>
        <p:spPr/>
        <p:txBody>
          <a:bodyPr/>
          <a:lstStyle/>
          <a:p>
            <a:r>
              <a:rPr lang="en-US" dirty="0"/>
              <a:t>Disability retirement eligibility </a:t>
            </a:r>
          </a:p>
        </p:txBody>
      </p:sp>
      <p:sp>
        <p:nvSpPr>
          <p:cNvPr id="5" name="Slide Number Placeholder 4">
            <a:extLst>
              <a:ext uri="{FF2B5EF4-FFF2-40B4-BE49-F238E27FC236}">
                <a16:creationId xmlns:a16="http://schemas.microsoft.com/office/drawing/2014/main" id="{42261BC1-3968-DE16-6F22-C96CE930BA58}"/>
              </a:ext>
            </a:extLst>
          </p:cNvPr>
          <p:cNvSpPr>
            <a:spLocks noGrp="1"/>
          </p:cNvSpPr>
          <p:nvPr>
            <p:ph type="sldNum" sz="quarter" idx="12"/>
          </p:nvPr>
        </p:nvSpPr>
        <p:spPr/>
        <p:txBody>
          <a:bodyPr/>
          <a:lstStyle/>
          <a:p>
            <a:fld id="{28024367-D536-4F59-B2ED-0E7825EDA9AF}" type="slidenum">
              <a:rPr lang="en-US" smtClean="0"/>
              <a:pPr/>
              <a:t>4</a:t>
            </a:fld>
            <a:endParaRPr lang="en-US" dirty="0"/>
          </a:p>
        </p:txBody>
      </p:sp>
    </p:spTree>
    <p:extLst>
      <p:ext uri="{BB962C8B-B14F-4D97-AF65-F5344CB8AC3E}">
        <p14:creationId xmlns:p14="http://schemas.microsoft.com/office/powerpoint/2010/main" val="2270245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ABCAFFF-9323-CEDE-3F82-3C73C88C7FEA}"/>
              </a:ext>
            </a:extLst>
          </p:cNvPr>
          <p:cNvSpPr>
            <a:spLocks noGrp="1"/>
          </p:cNvSpPr>
          <p:nvPr>
            <p:ph type="sldNum" sz="quarter" idx="12"/>
          </p:nvPr>
        </p:nvSpPr>
        <p:spPr/>
        <p:txBody>
          <a:bodyPr/>
          <a:lstStyle/>
          <a:p>
            <a:fld id="{28024367-D536-4F59-B2ED-0E7825EDA9AF}" type="slidenum">
              <a:rPr lang="en-US" smtClean="0"/>
              <a:pPr/>
              <a:t>5</a:t>
            </a:fld>
            <a:endParaRPr lang="en-US" dirty="0"/>
          </a:p>
        </p:txBody>
      </p:sp>
    </p:spTree>
    <p:extLst>
      <p:ext uri="{BB962C8B-B14F-4D97-AF65-F5344CB8AC3E}">
        <p14:creationId xmlns:p14="http://schemas.microsoft.com/office/powerpoint/2010/main" val="106118763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REFERENCE_ID" val="bb093f1c-b0d3-441d-8858-b0f90dcda6d5"/>
  <p:tag name="ARTICULATE_PRESENTATION_ID" val="2302"/>
  <p:tag name="ARTICULATE_REFERENCE_COUNT" val="0"/>
  <p:tag name="ARTICULATE_PLAYER_GLOSSARY_XML" val="&lt;?xml version=&quot;1.0&quot; encoding=&quot;utf-16&quot;?&gt;&lt;glossary xmlns:xsi=&quot;http://www.w3.org/2001/XMLSchema-instance&quot; xmlns:xsd=&quot;http://www.w3.org/2001/XMLSchema&quot;&gt;&lt;terms /&gt;&lt;/glossary&gt;"/>
  <p:tag name="ARTICULATE_PRESENTER_VERSION" val="8"/>
  <p:tag name="ARTICULATE_DESIGN_ID_2_OFFICE THEME" val="5XK1m1icHqJ"/>
  <p:tag name="ARTICULATE_SLIDE_COUNT" val="60"/>
  <p:tag name="TAG_BACKING_FORM_KEY" val="4851786-c:\users\rgeorr\desktop\5-31-23 clean up\onboarding presentations 3-10-23\peba overview_with vocals 3-13-23 for heather.pptx"/>
  <p:tag name="ARTICULATE_USED_PAGE_SIZE" val="1"/>
  <p:tag name="ARTICULATE_USED_PAGE_ORIENTATION" val="1"/>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UDIO_ID" val="256"/>
  <p:tag name="ARTICULATE_AUDIO_RECORDED" val="1"/>
  <p:tag name="ELAPSEDTIME" val="26.7"/>
  <p:tag name="ARTICULATE_NAV_LEVEL" val="1"/>
  <p:tag name="ARTICULATE_SLIDE_PRESENTER_GUID" val="6ca15952-0b11-4a52-8c66-e648cf39c781"/>
  <p:tag name="ARTICULATE_SLIDE_PAUSE" val="0"/>
  <p:tag name="ARTICULATE_LOCK_SLIDE" val="0"/>
  <p:tag name="ARTICULATE_HIDE_SLIDE" val="0"/>
  <p:tag name="ARTICULATE_PLAYER_CONTROL_PREVIOUS" val="True"/>
  <p:tag name="ARTICULATE_PLAYER_CONTROL_NEXT" val="True"/>
  <p:tag name="ARTICULATE_SLIDE_THUMBNAIL_REFRESH" val="1"/>
  <p:tag name="ARTICULATE_USED_LAYOUT" val="1"/>
</p:tagLst>
</file>

<file path=ppt/tags/tag3.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36"/>
  <p:tag name="MARGIN_3" val="72"/>
  <p:tag name="MARGIN_4" val="108"/>
  <p:tag name="MARGIN_5" val="144"/>
  <p:tag name="FONT_SIZE" val="12"/>
</p:tagLst>
</file>

<file path=ppt/tags/tag4.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6ca15952-0b11-4a52-8c66-e648cf39c781"/>
  <p:tag name="ARTICULATE_SLIDE_PAUSE" val="0"/>
  <p:tag name="ARTICULATE_LOCK_SLIDE" val="0"/>
  <p:tag name="ARTICULATE_HIDE_SLIDE" val="0"/>
  <p:tag name="ARTICULATE_PLAYER_CONTROL_PREVIOUS" val="True"/>
  <p:tag name="ARTICULATE_PLAYER_CONTROL_NEXT" val="True"/>
  <p:tag name="AUDIO_ID" val="375"/>
  <p:tag name="ARTICULATE_AUDIO_RECORDED" val="1"/>
  <p:tag name="ELAPSEDTIME" val="14.7"/>
  <p:tag name="ARTICULATE_SLIDE_THUMBNAIL_REFRESH" val="1"/>
  <p:tag name="ARTICULATE_USED_LAYOUT" val="3"/>
</p:tagLst>
</file>

<file path=ppt/tags/tag5.xml><?xml version="1.0" encoding="utf-8"?>
<p:tagLst xmlns:a="http://schemas.openxmlformats.org/drawingml/2006/main" xmlns:r="http://schemas.openxmlformats.org/officeDocument/2006/relationships" xmlns:p="http://schemas.openxmlformats.org/presentationml/2006/main">
  <p:tag name="BULLET_2" val="8226"/>
  <p:tag name="BULLET_1" val="8226"/>
  <p:tag name="MARGIN_1" val="0"/>
  <p:tag name="MARGIN_2" val="36"/>
  <p:tag name="MARGIN_3" val="72"/>
  <p:tag name="MARGIN_4" val="108"/>
  <p:tag name="MARGIN_5" val="144"/>
  <p:tag name="FONT_SIZE" val="12"/>
</p:tagLst>
</file>

<file path=ppt/theme/theme1.xml><?xml version="1.0" encoding="utf-8"?>
<a:theme xmlns:a="http://schemas.openxmlformats.org/drawingml/2006/main" name="2_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335C8AF8-EA95-4116-89A6-556DDAF75D2D}" vid="{CAB7C80F-02D0-4CE3-8F43-EB73110B52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PEBA Presentation Template</Template>
  <TotalTime>26243</TotalTime>
  <Words>259</Words>
  <Application>Microsoft Office PowerPoint</Application>
  <PresentationFormat>Widescreen</PresentationFormat>
  <Paragraphs>25</Paragraphs>
  <Slides>5</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Times New Roman</vt:lpstr>
      <vt:lpstr>Tw Cen MT Condensed</vt:lpstr>
      <vt:lpstr>2_Office Theme</vt:lpstr>
      <vt:lpstr>Disability retirement</vt:lpstr>
      <vt:lpstr>Intended audience</vt:lpstr>
      <vt:lpstr>SCRS, PORS disability retirement eligibility</vt:lpstr>
      <vt:lpstr>Disability retirement eligibility </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H. Young</dc:creator>
  <cp:lastModifiedBy>Heather H. Young</cp:lastModifiedBy>
  <cp:revision>709</cp:revision>
  <cp:lastPrinted>2024-06-06T13:47:10Z</cp:lastPrinted>
  <dcterms:created xsi:type="dcterms:W3CDTF">2019-11-01T12:34:11Z</dcterms:created>
  <dcterms:modified xsi:type="dcterms:W3CDTF">2025-04-21T15:11:39Z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PEBA onboarding_FINAL_11082019</vt:lpwstr>
  </property>
  <property fmtid="{D5CDD505-2E9C-101B-9397-08002B2CF9AE}" pid="3" name="ArticulateProjectVersion">
    <vt:lpwstr>7</vt:lpwstr>
  </property>
  <property fmtid="{D5CDD505-2E9C-101B-9397-08002B2CF9AE}" pid="4" name="ArticulateUseProject">
    <vt:lpwstr>1</vt:lpwstr>
  </property>
  <property fmtid="{D5CDD505-2E9C-101B-9397-08002B2CF9AE}" pid="5" name="ArticulateGUID">
    <vt:lpwstr>94A8F04D-4FB2-45C8-8BE3-4D7F6EEE439A</vt:lpwstr>
  </property>
  <property fmtid="{D5CDD505-2E9C-101B-9397-08002B2CF9AE}" pid="6" name="ArticulateProjectFull">
    <vt:lpwstr>C:\Users\rgeorr\Desktop\PEBA Overview_with vocals 8-23-23 for Heather.ppta</vt:lpwstr>
  </property>
</Properties>
</file>