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11"/>
  </p:notesMasterIdLst>
  <p:handoutMasterIdLst>
    <p:handoutMasterId r:id="rId12"/>
  </p:handoutMasterIdLst>
  <p:sldIdLst>
    <p:sldId id="256" r:id="rId2"/>
    <p:sldId id="472" r:id="rId3"/>
    <p:sldId id="456" r:id="rId4"/>
    <p:sldId id="473" r:id="rId5"/>
    <p:sldId id="474" r:id="rId6"/>
    <p:sldId id="475" r:id="rId7"/>
    <p:sldId id="476" r:id="rId8"/>
    <p:sldId id="418" r:id="rId9"/>
    <p:sldId id="471" r:id="rId10"/>
  </p:sldIdLst>
  <p:sldSz cx="12192000" cy="6858000"/>
  <p:notesSz cx="7023100" cy="93091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9F3596-F32A-6A11-B93C-60EEA29904A9}" name="Heather H. Young" initials="HHY" userId="S::ryounh@peba.sc.gov::9a85b619-8fd1-4dec-b439-2514df7fe89a" providerId="AD"/>
  <p188:author id="{30ECEDC3-5A9C-DBC7-6255-80184EBB490D}" name="Angela A. Thornton" initials="AAT" userId="S::rthora@peba.sc.gov::5fd82288-7ab6-4911-991c-9d6c805828a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88837" autoAdjust="0"/>
  </p:normalViewPr>
  <p:slideViewPr>
    <p:cSldViewPr snapToGrid="0">
      <p:cViewPr varScale="1">
        <p:scale>
          <a:sx n="71" d="100"/>
          <a:sy n="71" d="100"/>
        </p:scale>
        <p:origin x="998" y="48"/>
      </p:cViewPr>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2712"/>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4/21/2025</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4/21/2025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endParaRPr lang="en-US" sz="10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C5A97-FE1B-4EFC-9C73-B1258035E011}" type="slidenum">
              <a:rPr lang="en-US" smtClean="0"/>
              <a:t>2</a:t>
            </a:fld>
            <a:endParaRPr lang="en-US"/>
          </a:p>
        </p:txBody>
      </p:sp>
    </p:spTree>
    <p:extLst>
      <p:ext uri="{BB962C8B-B14F-4D97-AF65-F5344CB8AC3E}">
        <p14:creationId xmlns:p14="http://schemas.microsoft.com/office/powerpoint/2010/main" val="23066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u="none" dirty="0"/>
          </a:p>
        </p:txBody>
      </p:sp>
      <p:sp>
        <p:nvSpPr>
          <p:cNvPr id="4" name="Slide Number Placeholder 3"/>
          <p:cNvSpPr>
            <a:spLocks noGrp="1"/>
          </p:cNvSpPr>
          <p:nvPr>
            <p:ph type="sldNum" sz="quarter" idx="5"/>
          </p:nvPr>
        </p:nvSpPr>
        <p:spPr/>
        <p:txBody>
          <a:bodyPr/>
          <a:lstStyle/>
          <a:p>
            <a:fld id="{036C5A97-FE1B-4EFC-9C73-B1258035E011}" type="slidenum">
              <a:rPr lang="en-US" smtClean="0"/>
              <a:t>3</a:t>
            </a:fld>
            <a:endParaRPr lang="en-US"/>
          </a:p>
        </p:txBody>
      </p:sp>
    </p:spTree>
    <p:extLst>
      <p:ext uri="{BB962C8B-B14F-4D97-AF65-F5344CB8AC3E}">
        <p14:creationId xmlns:p14="http://schemas.microsoft.com/office/powerpoint/2010/main" val="342672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u="none" dirty="0"/>
          </a:p>
        </p:txBody>
      </p:sp>
      <p:sp>
        <p:nvSpPr>
          <p:cNvPr id="4" name="Slide Number Placeholder 3"/>
          <p:cNvSpPr>
            <a:spLocks noGrp="1"/>
          </p:cNvSpPr>
          <p:nvPr>
            <p:ph type="sldNum" sz="quarter" idx="5"/>
          </p:nvPr>
        </p:nvSpPr>
        <p:spPr/>
        <p:txBody>
          <a:bodyPr/>
          <a:lstStyle/>
          <a:p>
            <a:fld id="{036C5A97-FE1B-4EFC-9C73-B1258035E011}" type="slidenum">
              <a:rPr lang="en-US" smtClean="0"/>
              <a:t>4</a:t>
            </a:fld>
            <a:endParaRPr lang="en-US"/>
          </a:p>
        </p:txBody>
      </p:sp>
    </p:spTree>
    <p:extLst>
      <p:ext uri="{BB962C8B-B14F-4D97-AF65-F5344CB8AC3E}">
        <p14:creationId xmlns:p14="http://schemas.microsoft.com/office/powerpoint/2010/main" val="3426722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0"/>
            <a:ext cx="12191996" cy="6857998"/>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2308324"/>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89"/>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hyperlink" Target="https://peba.sc.gov/nyb"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peba.sc.gov/publication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hyperlink" Target="https://peba.sc.gov/sites/default/files/ret_enrollment_guide.pdf" TargetMode="Externa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hyperlink" Target="https://peba.sc.gov/state-orp" TargetMode="External"/><Relationship Id="rId2" Type="http://schemas.openxmlformats.org/officeDocument/2006/relationships/hyperlink" Target="https://www.peba.sc.gov/sites/default/files/select_guide.pdf"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docs.empower-retirement.com/EE/SouthCarolina/DOCS/Meet-Your-Rep.pdf" TargetMode="External"/><Relationship Id="rId2" Type="http://schemas.openxmlformats.org/officeDocument/2006/relationships/hyperlink" Target="https://peba.sc.gov/sites/default/files/deferred_comp.pdf" TargetMode="External"/><Relationship Id="rId1" Type="http://schemas.openxmlformats.org/officeDocument/2006/relationships/slideLayout" Target="../slideLayouts/slideLayout6.xml"/><Relationship Id="rId4" Type="http://schemas.openxmlformats.org/officeDocument/2006/relationships/hyperlink" Target="southcarolinadcp.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550" y="2011680"/>
            <a:ext cx="5759450" cy="2310938"/>
          </a:xfrm>
        </p:spPr>
        <p:txBody>
          <a:bodyPr/>
          <a:lstStyle/>
          <a:p>
            <a:r>
              <a:rPr lang="en-US" dirty="0"/>
              <a:t>Enrollment</a:t>
            </a:r>
          </a:p>
        </p:txBody>
      </p:sp>
      <p:sp>
        <p:nvSpPr>
          <p:cNvPr id="3" name="Subtitle 2"/>
          <p:cNvSpPr>
            <a:spLocks noGrp="1"/>
          </p:cNvSpPr>
          <p:nvPr>
            <p:ph type="subTitle" idx="1"/>
          </p:nvPr>
        </p:nvSpPr>
        <p:spPr>
          <a:xfrm>
            <a:off x="336550" y="4663456"/>
            <a:ext cx="3304425" cy="1803862"/>
          </a:xfrm>
        </p:spPr>
        <p:txBody>
          <a:bodyPr/>
          <a:lstStyle/>
          <a:p>
            <a:r>
              <a:rPr lang="en-US" dirty="0"/>
              <a:t>Retirement Orientation and Education</a:t>
            </a:r>
          </a:p>
          <a:p>
            <a:r>
              <a:rPr lang="en-US" dirty="0"/>
              <a:t>Fiscal year 2026</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0168795-D586-BF1A-17A3-040D771D87EC}"/>
              </a:ext>
            </a:extLst>
          </p:cNvPr>
          <p:cNvSpPr>
            <a:spLocks noGrp="1"/>
          </p:cNvSpPr>
          <p:nvPr>
            <p:ph type="sldNum" sz="quarter" idx="12"/>
          </p:nvPr>
        </p:nvSpPr>
        <p:spPr/>
        <p:txBody>
          <a:bodyPr/>
          <a:lstStyle/>
          <a:p>
            <a:fld id="{28024367-D536-4F59-B2ED-0E7825EDA9AF}" type="slidenum">
              <a:rPr lang="en-US" smtClean="0"/>
              <a:pPr/>
              <a:t>2</a:t>
            </a:fld>
            <a:endParaRPr lang="en-US" dirty="0"/>
          </a:p>
        </p:txBody>
      </p:sp>
      <p:sp>
        <p:nvSpPr>
          <p:cNvPr id="3" name="Content Placeholder 2">
            <a:extLst>
              <a:ext uri="{FF2B5EF4-FFF2-40B4-BE49-F238E27FC236}">
                <a16:creationId xmlns:a16="http://schemas.microsoft.com/office/drawing/2014/main" id="{81A60FA9-5000-00E1-B9B2-2D74ECC89437}"/>
              </a:ext>
            </a:extLst>
          </p:cNvPr>
          <p:cNvSpPr>
            <a:spLocks noGrp="1"/>
          </p:cNvSpPr>
          <p:nvPr>
            <p:ph sz="half" idx="1"/>
          </p:nvPr>
        </p:nvSpPr>
        <p:spPr/>
        <p:txBody>
          <a:bodyPr>
            <a:normAutofit/>
          </a:bodyPr>
          <a:lstStyle/>
          <a:p>
            <a:pPr marL="0" indent="0">
              <a:buNone/>
            </a:pPr>
            <a:r>
              <a:rPr lang="en-US" dirty="0"/>
              <a:t>This presentation is focused on the eligibility requirements and plan provisions for Class Three members. Class Three members are those whose earned service began on or after July 1, 2012.</a:t>
            </a:r>
          </a:p>
          <a:p>
            <a:pPr marL="0" indent="0">
              <a:buNone/>
            </a:pPr>
            <a:r>
              <a:rPr lang="en-US" dirty="0"/>
              <a:t>Class Two members, those whose earned service began before July 1, 2012, are encouraged to review the summary flyers for Class Two on our </a:t>
            </a:r>
            <a:r>
              <a:rPr lang="en-US" i="1" dirty="0">
                <a:solidFill>
                  <a:srgbClr val="FF0000"/>
                </a:solidFill>
                <a:hlinkClick r:id="rId3"/>
              </a:rPr>
              <a:t>Navigating Your Benefits</a:t>
            </a:r>
            <a:r>
              <a:rPr lang="en-US" dirty="0">
                <a:solidFill>
                  <a:srgbClr val="FF0000"/>
                </a:solidFill>
              </a:rPr>
              <a:t> </a:t>
            </a:r>
            <a:r>
              <a:rPr lang="en-US" dirty="0"/>
              <a:t>webpage and</a:t>
            </a:r>
            <a:r>
              <a:rPr lang="en-US" dirty="0">
                <a:solidFill>
                  <a:srgbClr val="FF0000"/>
                </a:solidFill>
              </a:rPr>
              <a:t> </a:t>
            </a:r>
            <a:r>
              <a:rPr lang="en-US" dirty="0"/>
              <a:t>retirement publications at </a:t>
            </a:r>
            <a:r>
              <a:rPr lang="en-US" dirty="0">
                <a:hlinkClick r:id="rId4"/>
              </a:rPr>
              <a:t>peba.sc.gov/publications</a:t>
            </a:r>
            <a:r>
              <a:rPr lang="en-US" dirty="0"/>
              <a:t> for more information.</a:t>
            </a:r>
          </a:p>
          <a:p>
            <a:endParaRPr lang="en-US" dirty="0"/>
          </a:p>
        </p:txBody>
      </p:sp>
      <p:sp>
        <p:nvSpPr>
          <p:cNvPr id="4" name="Title 3">
            <a:extLst>
              <a:ext uri="{FF2B5EF4-FFF2-40B4-BE49-F238E27FC236}">
                <a16:creationId xmlns:a16="http://schemas.microsoft.com/office/drawing/2014/main" id="{F83D8D73-FB8B-99D6-02F3-7B21A1CF3F73}"/>
              </a:ext>
            </a:extLst>
          </p:cNvPr>
          <p:cNvSpPr>
            <a:spLocks noGrp="1"/>
          </p:cNvSpPr>
          <p:nvPr>
            <p:ph type="title"/>
          </p:nvPr>
        </p:nvSpPr>
        <p:spPr/>
        <p:txBody>
          <a:bodyPr/>
          <a:lstStyle/>
          <a:p>
            <a:r>
              <a:rPr lang="en-US" dirty="0"/>
              <a:t>Intended audience</a:t>
            </a:r>
          </a:p>
        </p:txBody>
      </p:sp>
    </p:spTree>
    <p:extLst>
      <p:ext uri="{BB962C8B-B14F-4D97-AF65-F5344CB8AC3E}">
        <p14:creationId xmlns:p14="http://schemas.microsoft.com/office/powerpoint/2010/main" val="2465889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28D603E-0FFE-5982-4B68-942BBFA5AA1E}"/>
              </a:ext>
            </a:extLst>
          </p:cNvPr>
          <p:cNvSpPr>
            <a:spLocks noGrp="1"/>
          </p:cNvSpPr>
          <p:nvPr>
            <p:ph type="title"/>
          </p:nvPr>
        </p:nvSpPr>
        <p:spPr/>
        <p:txBody>
          <a:bodyPr/>
          <a:lstStyle/>
          <a:p>
            <a:r>
              <a:rPr lang="en-US" dirty="0"/>
              <a:t>Who can participate?</a:t>
            </a:r>
          </a:p>
        </p:txBody>
      </p:sp>
      <p:sp>
        <p:nvSpPr>
          <p:cNvPr id="4" name="Slide Number Placeholder 3"/>
          <p:cNvSpPr>
            <a:spLocks noGrp="1"/>
          </p:cNvSpPr>
          <p:nvPr>
            <p:ph type="sldNum" sz="quarter" idx="12"/>
          </p:nvPr>
        </p:nvSpPr>
        <p:spPr/>
        <p:txBody>
          <a:bodyPr/>
          <a:lstStyle/>
          <a:p>
            <a:fld id="{28024367-D536-4F59-B2ED-0E7825EDA9AF}" type="slidenum">
              <a:rPr lang="en-US" smtClean="0"/>
              <a:pPr/>
              <a:t>3</a:t>
            </a:fld>
            <a:endParaRPr lang="en-US" dirty="0"/>
          </a:p>
        </p:txBody>
      </p:sp>
      <p:sp>
        <p:nvSpPr>
          <p:cNvPr id="7" name="Content Placeholder 6">
            <a:extLst>
              <a:ext uri="{FF2B5EF4-FFF2-40B4-BE49-F238E27FC236}">
                <a16:creationId xmlns:a16="http://schemas.microsoft.com/office/drawing/2014/main" id="{DDCA3EB2-4D75-52EF-E16C-33E70A8C840A}"/>
              </a:ext>
            </a:extLst>
          </p:cNvPr>
          <p:cNvSpPr>
            <a:spLocks noGrp="1"/>
          </p:cNvSpPr>
          <p:nvPr>
            <p:ph sz="half" idx="13"/>
          </p:nvPr>
        </p:nvSpPr>
        <p:spPr/>
        <p:txBody>
          <a:bodyPr>
            <a:normAutofit/>
          </a:bodyPr>
          <a:lstStyle/>
          <a:p>
            <a:pPr marL="0" indent="0" eaLnBrk="1" hangingPunct="1">
              <a:buNone/>
            </a:pPr>
            <a:r>
              <a:rPr lang="en-US" altLang="en-US" sz="2400" b="1" dirty="0">
                <a:latin typeface="Times New Roman" panose="02020603050405020304" pitchFamily="18" charset="0"/>
                <a:cs typeface="Times New Roman" panose="02020603050405020304" pitchFamily="18" charset="0"/>
              </a:rPr>
              <a:t>South Carolina Retirement System (SCRS)</a:t>
            </a:r>
          </a:p>
          <a:p>
            <a:r>
              <a:rPr lang="en-US" altLang="en-US" dirty="0"/>
              <a:t>Available to employees of:</a:t>
            </a:r>
          </a:p>
          <a:p>
            <a:pPr lvl="1"/>
            <a:r>
              <a:rPr lang="en-US" altLang="en-US" dirty="0"/>
              <a:t>State agencies;</a:t>
            </a:r>
          </a:p>
          <a:p>
            <a:pPr lvl="1"/>
            <a:r>
              <a:rPr lang="en-US" altLang="en-US" dirty="0"/>
              <a:t>Public school districts;</a:t>
            </a:r>
          </a:p>
          <a:p>
            <a:pPr lvl="1"/>
            <a:r>
              <a:rPr lang="en-US" altLang="en-US" dirty="0"/>
              <a:t>Public higher education institutions;</a:t>
            </a:r>
          </a:p>
          <a:p>
            <a:pPr lvl="1"/>
            <a:r>
              <a:rPr lang="en-US" altLang="en-US" dirty="0"/>
              <a:t>Participating charter schools; and</a:t>
            </a:r>
          </a:p>
          <a:p>
            <a:pPr lvl="1"/>
            <a:r>
              <a:rPr lang="en-US" altLang="en-US" dirty="0"/>
              <a:t>Participating optional employers, such as local subdivisions of government.</a:t>
            </a:r>
            <a:endParaRPr lang="en-US" altLang="en-US" dirty="0">
              <a:solidFill>
                <a:srgbClr val="FF0000"/>
              </a:solidFill>
            </a:endParaRPr>
          </a:p>
          <a:p>
            <a:endParaRPr lang="en-US" altLang="en-US" dirty="0"/>
          </a:p>
          <a:p>
            <a:r>
              <a:rPr lang="en-US" altLang="en-US" dirty="0"/>
              <a:t>Probate judges may choose SCRS or PORS.</a:t>
            </a:r>
          </a:p>
        </p:txBody>
      </p:sp>
      <p:sp>
        <p:nvSpPr>
          <p:cNvPr id="6" name="Content Placeholder 5">
            <a:extLst>
              <a:ext uri="{FF2B5EF4-FFF2-40B4-BE49-F238E27FC236}">
                <a16:creationId xmlns:a16="http://schemas.microsoft.com/office/drawing/2014/main" id="{56A69BCA-0A9B-3E80-2344-BC60E382F65E}"/>
              </a:ext>
            </a:extLst>
          </p:cNvPr>
          <p:cNvSpPr>
            <a:spLocks noGrp="1"/>
          </p:cNvSpPr>
          <p:nvPr>
            <p:ph sz="half" idx="2"/>
          </p:nvPr>
        </p:nvSpPr>
        <p:spPr/>
        <p:txBody>
          <a:bodyPr/>
          <a:lstStyle/>
          <a:p>
            <a:pPr marL="0" indent="0" eaLnBrk="1" hangingPunct="1">
              <a:buNone/>
            </a:pPr>
            <a:r>
              <a:rPr lang="en-US" altLang="en-US" sz="2400" b="1" dirty="0">
                <a:latin typeface="Times New Roman" panose="02020603050405020304" pitchFamily="18" charset="0"/>
                <a:cs typeface="Times New Roman" panose="02020603050405020304" pitchFamily="18" charset="0"/>
              </a:rPr>
              <a:t>Police Officers Retirement System (PORS)</a:t>
            </a:r>
          </a:p>
          <a:p>
            <a:r>
              <a:rPr lang="en-US" altLang="en-US" dirty="0"/>
              <a:t>Available to employees of participating employers who serve as:</a:t>
            </a:r>
          </a:p>
          <a:p>
            <a:pPr lvl="1"/>
            <a:r>
              <a:rPr lang="en-US" altLang="en-US" dirty="0"/>
              <a:t>Police officers and peace officers;</a:t>
            </a:r>
          </a:p>
          <a:p>
            <a:pPr lvl="1"/>
            <a:r>
              <a:rPr lang="en-US" altLang="en-US" dirty="0"/>
              <a:t>Firefighters;</a:t>
            </a:r>
          </a:p>
          <a:p>
            <a:pPr lvl="1"/>
            <a:r>
              <a:rPr lang="en-US" altLang="en-US" dirty="0"/>
              <a:t>Coroners and deputy coroners; and</a:t>
            </a:r>
          </a:p>
          <a:p>
            <a:pPr lvl="1"/>
            <a:r>
              <a:rPr lang="en-US" altLang="en-US" dirty="0"/>
              <a:t>Magistrates.</a:t>
            </a:r>
          </a:p>
          <a:p>
            <a:r>
              <a:rPr lang="en-US" altLang="en-US" dirty="0"/>
              <a:t>Must meet eligibility requirements.</a:t>
            </a:r>
          </a:p>
          <a:p>
            <a:pPr lvl="1"/>
            <a:r>
              <a:rPr lang="en-US" dirty="0"/>
              <a:t>Earn at least $2,000 per fiscal year; and </a:t>
            </a:r>
          </a:p>
          <a:p>
            <a:pPr lvl="1"/>
            <a:r>
              <a:rPr lang="en-US" dirty="0"/>
              <a:t>Work 1,600 hours per year.</a:t>
            </a:r>
          </a:p>
        </p:txBody>
      </p:sp>
    </p:spTree>
    <p:extLst>
      <p:ext uri="{BB962C8B-B14F-4D97-AF65-F5344CB8AC3E}">
        <p14:creationId xmlns:p14="http://schemas.microsoft.com/office/powerpoint/2010/main" val="3968392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28D603E-0FFE-5982-4B68-942BBFA5AA1E}"/>
              </a:ext>
            </a:extLst>
          </p:cNvPr>
          <p:cNvSpPr>
            <a:spLocks noGrp="1"/>
          </p:cNvSpPr>
          <p:nvPr>
            <p:ph type="title"/>
          </p:nvPr>
        </p:nvSpPr>
        <p:spPr/>
        <p:txBody>
          <a:bodyPr/>
          <a:lstStyle/>
          <a:p>
            <a:r>
              <a:rPr lang="en-US" dirty="0"/>
              <a:t>Who can participate in the State Optional Retirement Program (State ORP)?</a:t>
            </a:r>
          </a:p>
        </p:txBody>
      </p:sp>
      <p:sp>
        <p:nvSpPr>
          <p:cNvPr id="7" name="Content Placeholder 6">
            <a:extLst>
              <a:ext uri="{FF2B5EF4-FFF2-40B4-BE49-F238E27FC236}">
                <a16:creationId xmlns:a16="http://schemas.microsoft.com/office/drawing/2014/main" id="{DDCA3EB2-4D75-52EF-E16C-33E70A8C840A}"/>
              </a:ext>
            </a:extLst>
          </p:cNvPr>
          <p:cNvSpPr>
            <a:spLocks noGrp="1"/>
          </p:cNvSpPr>
          <p:nvPr>
            <p:ph idx="1"/>
          </p:nvPr>
        </p:nvSpPr>
        <p:spPr/>
        <p:txBody>
          <a:bodyPr/>
          <a:lstStyle/>
          <a:p>
            <a:r>
              <a:rPr lang="en-US" altLang="en-US" dirty="0"/>
              <a:t>Alternative to defined benefit plan for eligible employees. </a:t>
            </a:r>
          </a:p>
          <a:p>
            <a:r>
              <a:rPr lang="en-US" altLang="en-US" dirty="0"/>
              <a:t>Available to employees of:</a:t>
            </a:r>
          </a:p>
          <a:p>
            <a:pPr lvl="1"/>
            <a:r>
              <a:rPr lang="en-US" altLang="en-US" dirty="0"/>
              <a:t>State agencies;</a:t>
            </a:r>
          </a:p>
          <a:p>
            <a:pPr lvl="1"/>
            <a:r>
              <a:rPr lang="en-US" altLang="en-US" dirty="0"/>
              <a:t>Public</a:t>
            </a:r>
            <a:r>
              <a:rPr lang="en-US" altLang="en-US" dirty="0">
                <a:solidFill>
                  <a:srgbClr val="FF0000"/>
                </a:solidFill>
              </a:rPr>
              <a:t> </a:t>
            </a:r>
            <a:r>
              <a:rPr lang="en-US" altLang="en-US" dirty="0"/>
              <a:t>school districts;</a:t>
            </a:r>
          </a:p>
          <a:p>
            <a:pPr lvl="1"/>
            <a:r>
              <a:rPr lang="en-US" altLang="en-US" dirty="0"/>
              <a:t>Public higher education institutions; and</a:t>
            </a:r>
          </a:p>
          <a:p>
            <a:pPr lvl="1"/>
            <a:r>
              <a:rPr lang="en-US" altLang="en-US" dirty="0"/>
              <a:t>Participating charter schools. </a:t>
            </a:r>
          </a:p>
        </p:txBody>
      </p:sp>
      <p:sp>
        <p:nvSpPr>
          <p:cNvPr id="4" name="Slide Number Placeholder 3"/>
          <p:cNvSpPr>
            <a:spLocks noGrp="1"/>
          </p:cNvSpPr>
          <p:nvPr>
            <p:ph type="sldNum" sz="quarter" idx="12"/>
          </p:nvPr>
        </p:nvSpPr>
        <p:spPr/>
        <p:txBody>
          <a:bodyPr/>
          <a:lstStyle/>
          <a:p>
            <a:fld id="{28024367-D536-4F59-B2ED-0E7825EDA9AF}" type="slidenum">
              <a:rPr lang="en-US" smtClean="0"/>
              <a:pPr/>
              <a:t>4</a:t>
            </a:fld>
            <a:endParaRPr lang="en-US" dirty="0"/>
          </a:p>
        </p:txBody>
      </p:sp>
    </p:spTree>
    <p:extLst>
      <p:ext uri="{BB962C8B-B14F-4D97-AF65-F5344CB8AC3E}">
        <p14:creationId xmlns:p14="http://schemas.microsoft.com/office/powerpoint/2010/main" val="746023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934CF659-EC3C-B6DA-8A5D-367D6C5EF1CE}"/>
              </a:ext>
            </a:extLst>
          </p:cNvPr>
          <p:cNvSpPr>
            <a:spLocks noGrp="1"/>
          </p:cNvSpPr>
          <p:nvPr>
            <p:ph sz="half" idx="1"/>
          </p:nvPr>
        </p:nvSpPr>
        <p:spPr/>
        <p:txBody>
          <a:bodyPr/>
          <a:lstStyle/>
          <a:p>
            <a:r>
              <a:rPr lang="en-US" dirty="0"/>
              <a:t>Some employees may be eligible to decline membership in SCRS or State ORP as provided by law unless later hired in a position that requires membership.</a:t>
            </a:r>
          </a:p>
          <a:p>
            <a:pPr lvl="1"/>
            <a:r>
              <a:rPr lang="en-US" dirty="0"/>
              <a:t>Employer will let you know if you are eligible to decline membership.</a:t>
            </a:r>
          </a:p>
          <a:p>
            <a:r>
              <a:rPr lang="en-US" dirty="0"/>
              <a:t>Decision not to become a member of one of the retirement systems PEBA administers is an irrevocable one.</a:t>
            </a:r>
          </a:p>
          <a:p>
            <a:r>
              <a:rPr lang="en-US" dirty="0"/>
              <a:t>PORS membership is generally mandatory.</a:t>
            </a:r>
          </a:p>
        </p:txBody>
      </p:sp>
      <p:sp>
        <p:nvSpPr>
          <p:cNvPr id="6" name="Title 5">
            <a:extLst>
              <a:ext uri="{FF2B5EF4-FFF2-40B4-BE49-F238E27FC236}">
                <a16:creationId xmlns:a16="http://schemas.microsoft.com/office/drawing/2014/main" id="{BF3F39E6-AA72-6DC4-86FC-8B9500BFBBD8}"/>
              </a:ext>
            </a:extLst>
          </p:cNvPr>
          <p:cNvSpPr>
            <a:spLocks noGrp="1"/>
          </p:cNvSpPr>
          <p:nvPr>
            <p:ph type="title"/>
          </p:nvPr>
        </p:nvSpPr>
        <p:spPr/>
        <p:txBody>
          <a:bodyPr/>
          <a:lstStyle/>
          <a:p>
            <a:r>
              <a:rPr lang="en-US" dirty="0"/>
              <a:t>Who can choose not to participate?</a:t>
            </a:r>
          </a:p>
        </p:txBody>
      </p:sp>
      <p:sp>
        <p:nvSpPr>
          <p:cNvPr id="5" name="Slide Number Placeholder 4">
            <a:extLst>
              <a:ext uri="{FF2B5EF4-FFF2-40B4-BE49-F238E27FC236}">
                <a16:creationId xmlns:a16="http://schemas.microsoft.com/office/drawing/2014/main" id="{B8D80AB2-C028-99C6-2B2C-C94328E35939}"/>
              </a:ext>
            </a:extLst>
          </p:cNvPr>
          <p:cNvSpPr>
            <a:spLocks noGrp="1"/>
          </p:cNvSpPr>
          <p:nvPr>
            <p:ph type="sldNum" sz="quarter" idx="12"/>
          </p:nvPr>
        </p:nvSpPr>
        <p:spPr/>
        <p:txBody>
          <a:bodyPr/>
          <a:lstStyle/>
          <a:p>
            <a:fld id="{28024367-D536-4F59-B2ED-0E7825EDA9AF}" type="slidenum">
              <a:rPr lang="en-US" smtClean="0"/>
              <a:pPr/>
              <a:t>5</a:t>
            </a:fld>
            <a:endParaRPr lang="en-US" dirty="0"/>
          </a:p>
        </p:txBody>
      </p:sp>
    </p:spTree>
    <p:extLst>
      <p:ext uri="{BB962C8B-B14F-4D97-AF65-F5344CB8AC3E}">
        <p14:creationId xmlns:p14="http://schemas.microsoft.com/office/powerpoint/2010/main" val="2779789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C200D84-CE79-2B3B-1A3E-3839A0A21620}"/>
              </a:ext>
            </a:extLst>
          </p:cNvPr>
          <p:cNvSpPr>
            <a:spLocks noGrp="1"/>
          </p:cNvSpPr>
          <p:nvPr>
            <p:ph type="sldNum" sz="quarter" idx="12"/>
          </p:nvPr>
        </p:nvSpPr>
        <p:spPr/>
        <p:txBody>
          <a:bodyPr/>
          <a:lstStyle/>
          <a:p>
            <a:fld id="{28024367-D536-4F59-B2ED-0E7825EDA9AF}" type="slidenum">
              <a:rPr lang="en-US" smtClean="0"/>
              <a:pPr/>
              <a:t>6</a:t>
            </a:fld>
            <a:endParaRPr lang="en-US" dirty="0"/>
          </a:p>
        </p:txBody>
      </p:sp>
      <p:sp>
        <p:nvSpPr>
          <p:cNvPr id="3" name="Content Placeholder 2">
            <a:extLst>
              <a:ext uri="{FF2B5EF4-FFF2-40B4-BE49-F238E27FC236}">
                <a16:creationId xmlns:a16="http://schemas.microsoft.com/office/drawing/2014/main" id="{D907D642-94E0-174C-FE32-F966790E65CF}"/>
              </a:ext>
            </a:extLst>
          </p:cNvPr>
          <p:cNvSpPr>
            <a:spLocks noGrp="1"/>
          </p:cNvSpPr>
          <p:nvPr>
            <p:ph sz="half" idx="1"/>
          </p:nvPr>
        </p:nvSpPr>
        <p:spPr/>
        <p:txBody>
          <a:bodyPr/>
          <a:lstStyle/>
          <a:p>
            <a:r>
              <a:rPr lang="en-US" dirty="0"/>
              <a:t>Must provide valid email address to employer.</a:t>
            </a:r>
          </a:p>
          <a:p>
            <a:r>
              <a:rPr lang="en-US" dirty="0"/>
              <a:t>Employer will submit new hire information to PEBA.</a:t>
            </a:r>
          </a:p>
          <a:p>
            <a:r>
              <a:rPr lang="en-US" dirty="0"/>
              <a:t>You will receive email from PEBA to select retirement plan or non-membership, if eligible.</a:t>
            </a:r>
          </a:p>
          <a:p>
            <a:r>
              <a:rPr lang="en-US" dirty="0"/>
              <a:t>Refer to the </a:t>
            </a:r>
            <a:r>
              <a:rPr lang="en-US" i="1" dirty="0">
                <a:hlinkClick r:id="rId2"/>
              </a:rPr>
              <a:t>Retirement Enrollment Guide for New Hires</a:t>
            </a:r>
            <a:r>
              <a:rPr lang="en-US" dirty="0"/>
              <a:t> flyer</a:t>
            </a:r>
            <a:r>
              <a:rPr lang="en-US" dirty="0">
                <a:solidFill>
                  <a:srgbClr val="FF0000"/>
                </a:solidFill>
              </a:rPr>
              <a:t> </a:t>
            </a:r>
            <a:r>
              <a:rPr lang="en-US" dirty="0"/>
              <a:t>for step-by-step instructions. </a:t>
            </a:r>
          </a:p>
        </p:txBody>
      </p:sp>
      <p:sp>
        <p:nvSpPr>
          <p:cNvPr id="5" name="Title 4">
            <a:extLst>
              <a:ext uri="{FF2B5EF4-FFF2-40B4-BE49-F238E27FC236}">
                <a16:creationId xmlns:a16="http://schemas.microsoft.com/office/drawing/2014/main" id="{0E34FF10-2FFA-B392-2AA1-BAB34DE0D0E7}"/>
              </a:ext>
            </a:extLst>
          </p:cNvPr>
          <p:cNvSpPr>
            <a:spLocks noGrp="1"/>
          </p:cNvSpPr>
          <p:nvPr>
            <p:ph type="title"/>
          </p:nvPr>
        </p:nvSpPr>
        <p:spPr/>
        <p:txBody>
          <a:bodyPr/>
          <a:lstStyle/>
          <a:p>
            <a:r>
              <a:rPr lang="en-US" dirty="0"/>
              <a:t>New hire enrollment</a:t>
            </a:r>
            <a:r>
              <a:rPr lang="en-US" baseline="30000" dirty="0"/>
              <a:t>1</a:t>
            </a:r>
            <a:endParaRPr lang="en-US" dirty="0"/>
          </a:p>
        </p:txBody>
      </p:sp>
      <p:sp>
        <p:nvSpPr>
          <p:cNvPr id="6" name="Rectangle 7">
            <a:extLst>
              <a:ext uri="{FF2B5EF4-FFF2-40B4-BE49-F238E27FC236}">
                <a16:creationId xmlns:a16="http://schemas.microsoft.com/office/drawing/2014/main" id="{7A3D3E5B-5C32-271D-3C52-E7757FC2AA5D}"/>
              </a:ext>
            </a:extLst>
          </p:cNvPr>
          <p:cNvSpPr>
            <a:spLocks noChangeArrowheads="1"/>
          </p:cNvSpPr>
          <p:nvPr/>
        </p:nvSpPr>
        <p:spPr bwMode="auto">
          <a:xfrm>
            <a:off x="609599" y="5722039"/>
            <a:ext cx="3338945" cy="579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7000"/>
              </a:lnSpc>
              <a:spcBef>
                <a:spcPct val="0"/>
              </a:spcBef>
              <a:spcAft>
                <a:spcPts val="800"/>
              </a:spcAft>
              <a:buFontTx/>
              <a:buNone/>
            </a:pPr>
            <a:r>
              <a:rPr lang="en-US" altLang="en-US" sz="1000" baseline="30000" dirty="0">
                <a:solidFill>
                  <a:schemeClr val="tx2"/>
                </a:solidFill>
              </a:rPr>
              <a:t>1</a:t>
            </a:r>
            <a:r>
              <a:rPr lang="en-US" altLang="en-US" sz="1000" dirty="0">
                <a:solidFill>
                  <a:schemeClr val="tx2"/>
                </a:solidFill>
              </a:rPr>
              <a:t>Employees who work for state agencies that report payroll through the Office of the Comptroller General are excluded from this process.</a:t>
            </a:r>
            <a:endParaRPr lang="en-US" altLang="en-US" sz="1000" dirty="0">
              <a:solidFill>
                <a:schemeClr val="tx2"/>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5879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CAC0B2-5AB2-86DF-1853-EC3084103BEB}"/>
              </a:ext>
            </a:extLst>
          </p:cNvPr>
          <p:cNvSpPr>
            <a:spLocks noGrp="1"/>
          </p:cNvSpPr>
          <p:nvPr>
            <p:ph type="sldNum" sz="quarter" idx="12"/>
          </p:nvPr>
        </p:nvSpPr>
        <p:spPr/>
        <p:txBody>
          <a:bodyPr/>
          <a:lstStyle/>
          <a:p>
            <a:fld id="{28024367-D536-4F59-B2ED-0E7825EDA9AF}" type="slidenum">
              <a:rPr lang="en-US" smtClean="0"/>
              <a:pPr/>
              <a:t>7</a:t>
            </a:fld>
            <a:endParaRPr lang="en-US" dirty="0"/>
          </a:p>
        </p:txBody>
      </p:sp>
      <p:sp>
        <p:nvSpPr>
          <p:cNvPr id="2" name="Content Placeholder 1">
            <a:extLst>
              <a:ext uri="{FF2B5EF4-FFF2-40B4-BE49-F238E27FC236}">
                <a16:creationId xmlns:a16="http://schemas.microsoft.com/office/drawing/2014/main" id="{D85E72DF-112E-2C81-A6F0-F10B391FCDB7}"/>
              </a:ext>
            </a:extLst>
          </p:cNvPr>
          <p:cNvSpPr>
            <a:spLocks noGrp="1"/>
          </p:cNvSpPr>
          <p:nvPr>
            <p:ph sz="half" idx="1"/>
          </p:nvPr>
        </p:nvSpPr>
        <p:spPr/>
        <p:txBody>
          <a:bodyPr>
            <a:normAutofit/>
          </a:bodyPr>
          <a:lstStyle/>
          <a:p>
            <a:r>
              <a:rPr lang="en-US" dirty="0"/>
              <a:t>Eligible employees must complete retirement election within 30 days of hire date.</a:t>
            </a:r>
          </a:p>
          <a:p>
            <a:r>
              <a:rPr lang="en-US" dirty="0"/>
              <a:t>For SCRS-covered positions, employees default into SCRS if no election is made within 30 days.</a:t>
            </a:r>
          </a:p>
          <a:p>
            <a:r>
              <a:rPr lang="en-US" dirty="0"/>
              <a:t>Learn more in the </a:t>
            </a:r>
            <a:r>
              <a:rPr lang="en-US" i="1" dirty="0">
                <a:hlinkClick r:id="rId2"/>
              </a:rPr>
              <a:t>Select Your Retirement Plan</a:t>
            </a:r>
            <a:r>
              <a:rPr lang="en-US" i="1" dirty="0"/>
              <a:t> </a:t>
            </a:r>
            <a:r>
              <a:rPr lang="en-US" dirty="0"/>
              <a:t>guide.</a:t>
            </a:r>
          </a:p>
          <a:p>
            <a:pPr marL="0" indent="0">
              <a:buNone/>
            </a:pPr>
            <a:endParaRPr lang="en-US" dirty="0"/>
          </a:p>
          <a:p>
            <a:pPr marL="0" indent="0">
              <a:buNone/>
            </a:pPr>
            <a:r>
              <a:rPr lang="en-US" sz="2400" b="1" dirty="0">
                <a:latin typeface="Times New Roman" panose="02020603050405020304" pitchFamily="18" charset="0"/>
                <a:cs typeface="Times New Roman" panose="02020603050405020304" pitchFamily="18" charset="0"/>
              </a:rPr>
              <a:t>If you select State ORP</a:t>
            </a:r>
          </a:p>
          <a:p>
            <a:r>
              <a:rPr lang="en-US" dirty="0"/>
              <a:t>You must choose from one of four service providers (learn more at </a:t>
            </a:r>
            <a:r>
              <a:rPr lang="en-US" dirty="0">
                <a:hlinkClick r:id="rId3"/>
              </a:rPr>
              <a:t>peba.sc.gov/state-</a:t>
            </a:r>
            <a:r>
              <a:rPr lang="en-US" dirty="0" err="1">
                <a:hlinkClick r:id="rId3"/>
              </a:rPr>
              <a:t>orp</a:t>
            </a:r>
            <a:r>
              <a:rPr lang="en-US" dirty="0"/>
              <a:t>).</a:t>
            </a:r>
          </a:p>
          <a:p>
            <a:r>
              <a:rPr lang="en-US" dirty="0"/>
              <a:t>PEBA provides enrollment details to the service provider you select.</a:t>
            </a:r>
          </a:p>
          <a:p>
            <a:r>
              <a:rPr lang="en-US" dirty="0"/>
              <a:t>You must also complete investment elections and beneficiary designation with your service provider.</a:t>
            </a:r>
          </a:p>
          <a:p>
            <a:pPr lvl="1"/>
            <a:r>
              <a:rPr lang="en-US" dirty="0"/>
              <a:t>You will automatically be invested in the plan’s default investment option if you do not make investment elections.</a:t>
            </a:r>
          </a:p>
          <a:p>
            <a:pPr lvl="1"/>
            <a:r>
              <a:rPr lang="en-US" dirty="0"/>
              <a:t>Your beneficiary will default to your estate if you do not make a designation.</a:t>
            </a:r>
          </a:p>
          <a:p>
            <a:pPr lvl="1"/>
            <a:r>
              <a:rPr lang="en-US" dirty="0"/>
              <a:t>Beneficiary designations for your State ORP account at your service provider are different from beneficiary designations on file with PEBA for the active member incidental death benefit.</a:t>
            </a:r>
          </a:p>
          <a:p>
            <a:endParaRPr lang="en-US" dirty="0"/>
          </a:p>
        </p:txBody>
      </p:sp>
      <p:sp>
        <p:nvSpPr>
          <p:cNvPr id="5" name="Title 4">
            <a:extLst>
              <a:ext uri="{FF2B5EF4-FFF2-40B4-BE49-F238E27FC236}">
                <a16:creationId xmlns:a16="http://schemas.microsoft.com/office/drawing/2014/main" id="{5B00BE84-21FB-726E-3D95-DF05DF9352E5}"/>
              </a:ext>
            </a:extLst>
          </p:cNvPr>
          <p:cNvSpPr>
            <a:spLocks noGrp="1"/>
          </p:cNvSpPr>
          <p:nvPr>
            <p:ph type="title"/>
          </p:nvPr>
        </p:nvSpPr>
        <p:spPr/>
        <p:txBody>
          <a:bodyPr/>
          <a:lstStyle/>
          <a:p>
            <a:r>
              <a:rPr lang="en-US" dirty="0"/>
              <a:t>Retirement plan election</a:t>
            </a:r>
          </a:p>
        </p:txBody>
      </p:sp>
    </p:spTree>
    <p:extLst>
      <p:ext uri="{BB962C8B-B14F-4D97-AF65-F5344CB8AC3E}">
        <p14:creationId xmlns:p14="http://schemas.microsoft.com/office/powerpoint/2010/main" val="1745409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F86002BE-F64D-4312-917F-587CE00AFA87}"/>
              </a:ext>
            </a:extLst>
          </p:cNvPr>
          <p:cNvSpPr>
            <a:spLocks noGrp="1" noChangeArrowheads="1"/>
          </p:cNvSpPr>
          <p:nvPr>
            <p:ph type="title"/>
          </p:nvPr>
        </p:nvSpPr>
        <p:spPr/>
        <p:txBody>
          <a:bodyPr/>
          <a:lstStyle/>
          <a:p>
            <a:r>
              <a:rPr lang="en-US" altLang="en-US"/>
              <a:t>South Carolina Deferred Compensation Program</a:t>
            </a:r>
          </a:p>
        </p:txBody>
      </p:sp>
      <p:sp>
        <p:nvSpPr>
          <p:cNvPr id="35844" name="Slide Number Placeholder 3">
            <a:extLst>
              <a:ext uri="{FF2B5EF4-FFF2-40B4-BE49-F238E27FC236}">
                <a16:creationId xmlns:a16="http://schemas.microsoft.com/office/drawing/2014/main" id="{FF84146E-51BA-4010-94FD-D85884AE9408}"/>
              </a:ext>
            </a:extLst>
          </p:cNvPr>
          <p:cNvSpPr>
            <a:spLocks noGrp="1" noChangeArrowheads="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1" fontAlgn="auto" hangingPunct="1">
              <a:spcBef>
                <a:spcPts val="0"/>
              </a:spcBef>
              <a:spcAft>
                <a:spcPts val="0"/>
              </a:spcAft>
              <a:defRPr sz="1400" kern="1200">
                <a:solidFill>
                  <a:schemeClr val="bg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fontAlgn="base">
              <a:lnSpc>
                <a:spcPct val="100000"/>
              </a:lnSpc>
              <a:spcBef>
                <a:spcPct val="0"/>
              </a:spcBef>
              <a:spcAft>
                <a:spcPct val="0"/>
              </a:spcAft>
              <a:buFontTx/>
              <a:buNone/>
              <a:defRPr/>
            </a:pPr>
            <a:fld id="{1BD61B08-67AC-48EB-BE29-A3D0FABE24CA}" type="slidenum">
              <a:rPr lang="en-US" smtClean="0"/>
              <a:pPr fontAlgn="base">
                <a:lnSpc>
                  <a:spcPct val="100000"/>
                </a:lnSpc>
                <a:spcBef>
                  <a:spcPct val="0"/>
                </a:spcBef>
                <a:spcAft>
                  <a:spcPct val="0"/>
                </a:spcAft>
                <a:buFontTx/>
                <a:buNone/>
                <a:defRPr/>
              </a:pPr>
              <a:t>8</a:t>
            </a:fld>
            <a:endParaRPr lang="en-US" altLang="en-US" sz="1400">
              <a:solidFill>
                <a:schemeClr val="bg1"/>
              </a:solidFill>
              <a:latin typeface="Times New Roman" panose="02020603050405020304" pitchFamily="18" charset="0"/>
            </a:endParaRPr>
          </a:p>
        </p:txBody>
      </p:sp>
      <p:sp>
        <p:nvSpPr>
          <p:cNvPr id="2" name="Content Placeholder 1">
            <a:extLst>
              <a:ext uri="{FF2B5EF4-FFF2-40B4-BE49-F238E27FC236}">
                <a16:creationId xmlns:a16="http://schemas.microsoft.com/office/drawing/2014/main" id="{64B85F31-B62E-E466-A015-7B8B27017B46}"/>
              </a:ext>
            </a:extLst>
          </p:cNvPr>
          <p:cNvSpPr>
            <a:spLocks noGrp="1"/>
          </p:cNvSpPr>
          <p:nvPr>
            <p:ph sz="half" idx="13"/>
          </p:nvPr>
        </p:nvSpPr>
        <p:spPr/>
        <p:txBody>
          <a:bodyPr/>
          <a:lstStyle/>
          <a:p>
            <a:r>
              <a:rPr lang="en-US" altLang="en-US" dirty="0"/>
              <a:t>A voluntary, supplemental defined contribution program to help employees save additional money for retirement.</a:t>
            </a:r>
          </a:p>
          <a:p>
            <a:pPr lvl="1"/>
            <a:r>
              <a:rPr lang="en-US" dirty="0"/>
              <a:t>Refer to the </a:t>
            </a:r>
            <a:r>
              <a:rPr lang="en-US" i="1" dirty="0">
                <a:solidFill>
                  <a:srgbClr val="FF0000"/>
                </a:solidFill>
                <a:hlinkClick r:id="rId2"/>
              </a:rPr>
              <a:t>Supplement Your Retirement Savings</a:t>
            </a:r>
            <a:r>
              <a:rPr lang="en-US" i="1" dirty="0">
                <a:solidFill>
                  <a:srgbClr val="FF0000"/>
                </a:solidFill>
              </a:rPr>
              <a:t> </a:t>
            </a:r>
            <a:r>
              <a:rPr lang="en-US" dirty="0"/>
              <a:t>flyer. </a:t>
            </a:r>
          </a:p>
          <a:p>
            <a:r>
              <a:rPr lang="en-US" altLang="en-US" dirty="0"/>
              <a:t>Offers 401(k) and 457 plans.</a:t>
            </a:r>
          </a:p>
          <a:p>
            <a:r>
              <a:rPr lang="en-US" altLang="en-US" dirty="0"/>
              <a:t>Elect </a:t>
            </a:r>
            <a:r>
              <a:rPr lang="en-US" dirty="0"/>
              <a:t>to contribute before-tax or choose the Roth option to make after-tax contributions.</a:t>
            </a:r>
            <a:endParaRPr lang="en-US" altLang="en-US" dirty="0"/>
          </a:p>
          <a:p>
            <a:endParaRPr lang="en-US" dirty="0"/>
          </a:p>
        </p:txBody>
      </p:sp>
      <p:sp>
        <p:nvSpPr>
          <p:cNvPr id="35843" name="Content Placeholder 2">
            <a:extLst>
              <a:ext uri="{FF2B5EF4-FFF2-40B4-BE49-F238E27FC236}">
                <a16:creationId xmlns:a16="http://schemas.microsoft.com/office/drawing/2014/main" id="{668679D4-CBDD-4D0A-9C81-0CF0E11B96F1}"/>
              </a:ext>
            </a:extLst>
          </p:cNvPr>
          <p:cNvSpPr>
            <a:spLocks noGrp="1" noChangeArrowheads="1"/>
          </p:cNvSpPr>
          <p:nvPr>
            <p:ph sz="half" idx="2"/>
          </p:nvPr>
        </p:nvSpPr>
        <p:spPr/>
        <p:txBody>
          <a:bodyPr>
            <a:normAutofit/>
          </a:bodyPr>
          <a:lstStyle/>
          <a:p>
            <a:r>
              <a:rPr lang="en-US" altLang="en-US" dirty="0"/>
              <a:t>Comparatively low fees. </a:t>
            </a:r>
          </a:p>
          <a:p>
            <a:r>
              <a:rPr lang="en-US" dirty="0"/>
              <a:t>Minimum contribution to each plan per pay period is $10.</a:t>
            </a:r>
          </a:p>
          <a:p>
            <a:r>
              <a:rPr lang="en-US" dirty="0"/>
              <a:t>Currently administered by Empower.</a:t>
            </a:r>
          </a:p>
          <a:p>
            <a:r>
              <a:rPr lang="en-US" dirty="0"/>
              <a:t>Access to </a:t>
            </a:r>
            <a:r>
              <a:rPr lang="en-US" dirty="0">
                <a:hlinkClick r:id="rId3"/>
              </a:rPr>
              <a:t>local retirement plan advisors</a:t>
            </a:r>
            <a:r>
              <a:rPr lang="en-US" dirty="0"/>
              <a:t>.</a:t>
            </a:r>
          </a:p>
          <a:p>
            <a:r>
              <a:rPr lang="en-US" dirty="0"/>
              <a:t>Visit </a:t>
            </a:r>
            <a:r>
              <a:rPr lang="en-US" dirty="0">
                <a:hlinkClick r:id="rId4" action="ppaction://hlinkfile"/>
              </a:rPr>
              <a:t>southcarolinadcp.com</a:t>
            </a:r>
            <a:r>
              <a:rPr lang="en-US" dirty="0"/>
              <a:t> for more information.</a:t>
            </a:r>
            <a:endParaRPr lang="en-US" altLang="en-US" dirty="0"/>
          </a:p>
          <a:p>
            <a:endParaRPr lang="en-US" altLang="en-US" dirty="0"/>
          </a:p>
        </p:txBody>
      </p:sp>
    </p:spTree>
  </p:cSld>
  <p:clrMapOvr>
    <a:masterClrMapping/>
  </p:clrMapOvr>
  <mc:AlternateContent xmlns:mc="http://schemas.openxmlformats.org/markup-compatibility/2006" xmlns:p14="http://schemas.microsoft.com/office/powerpoint/2010/main">
    <mc:Choice Requires="p14">
      <p:transition spd="slow" p14:dur="2000" advTm="183"/>
    </mc:Choice>
    <mc:Fallback xmlns="">
      <p:transition spd="slow" advTm="183"/>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ABCAFFF-9323-CEDE-3F82-3C73C88C7FEA}"/>
              </a:ext>
            </a:extLst>
          </p:cNvPr>
          <p:cNvSpPr>
            <a:spLocks noGrp="1"/>
          </p:cNvSpPr>
          <p:nvPr>
            <p:ph type="sldNum" sz="quarter" idx="12"/>
          </p:nvPr>
        </p:nvSpPr>
        <p:spPr/>
        <p:txBody>
          <a:bodyPr/>
          <a:lstStyle/>
          <a:p>
            <a:fld id="{28024367-D536-4F59-B2ED-0E7825EDA9AF}" type="slidenum">
              <a:rPr lang="en-US" smtClean="0"/>
              <a:pPr/>
              <a:t>9</a:t>
            </a:fld>
            <a:endParaRPr lang="en-US" dirty="0"/>
          </a:p>
        </p:txBody>
      </p:sp>
    </p:spTree>
    <p:extLst>
      <p:ext uri="{BB962C8B-B14F-4D97-AF65-F5344CB8AC3E}">
        <p14:creationId xmlns:p14="http://schemas.microsoft.com/office/powerpoint/2010/main" val="10611876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26233</TotalTime>
  <Words>640</Words>
  <Application>Microsoft Office PowerPoint</Application>
  <PresentationFormat>Widescreen</PresentationFormat>
  <Paragraphs>77</Paragraphs>
  <Slides>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Tw Cen MT Condensed</vt:lpstr>
      <vt:lpstr>2_Office Theme</vt:lpstr>
      <vt:lpstr>Enrollment</vt:lpstr>
      <vt:lpstr>Intended audience</vt:lpstr>
      <vt:lpstr>Who can participate?</vt:lpstr>
      <vt:lpstr>Who can participate in the State Optional Retirement Program (State ORP)?</vt:lpstr>
      <vt:lpstr>Who can choose not to participate?</vt:lpstr>
      <vt:lpstr>New hire enrollment1</vt:lpstr>
      <vt:lpstr>Retirement plan election</vt:lpstr>
      <vt:lpstr>South Carolina Deferred Compensation Program</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Heather H. Young</cp:lastModifiedBy>
  <cp:revision>711</cp:revision>
  <cp:lastPrinted>2024-06-06T13:47:10Z</cp:lastPrinted>
  <dcterms:created xsi:type="dcterms:W3CDTF">2019-11-01T12:34:11Z</dcterms:created>
  <dcterms:modified xsi:type="dcterms:W3CDTF">2025-04-21T14:54:30Z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