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8"/>
  </p:notesMasterIdLst>
  <p:handoutMasterIdLst>
    <p:handoutMasterId r:id="rId9"/>
  </p:handoutMasterIdLst>
  <p:sldIdLst>
    <p:sldId id="256" r:id="rId2"/>
    <p:sldId id="472" r:id="rId3"/>
    <p:sldId id="430" r:id="rId4"/>
    <p:sldId id="458" r:id="rId5"/>
    <p:sldId id="457" r:id="rId6"/>
    <p:sldId id="471" r:id="rId7"/>
  </p:sldIdLst>
  <p:sldSz cx="12192000" cy="6858000"/>
  <p:notesSz cx="7023100" cy="93091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9F3596-F32A-6A11-B93C-60EEA29904A9}" name="Heather H. Young" initials="HHY" userId="S::ryounh@peba.sc.gov::9a85b619-8fd1-4dec-b439-2514df7fe89a" providerId="AD"/>
  <p188:author id="{30ECEDC3-5A9C-DBC7-6255-80184EBB490D}" name="Angela A. Thornton" initials="AAT" userId="S::rthora@peba.sc.gov::5fd82288-7ab6-4911-991c-9d6c805828a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88837" autoAdjust="0"/>
  </p:normalViewPr>
  <p:slideViewPr>
    <p:cSldViewPr snapToGrid="0">
      <p:cViewPr varScale="1">
        <p:scale>
          <a:sx n="71" d="100"/>
          <a:sy n="71" d="100"/>
        </p:scale>
        <p:origin x="998" y="48"/>
      </p:cViewPr>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2712"/>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4/21/2025</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4/21/2025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endParaRPr lang="en-US" sz="10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36C5A97-FE1B-4EFC-9C73-B1258035E011}" type="slidenum">
              <a:rPr lang="en-US" smtClean="0"/>
              <a:t>2</a:t>
            </a:fld>
            <a:endParaRPr lang="en-US"/>
          </a:p>
        </p:txBody>
      </p:sp>
    </p:spTree>
    <p:extLst>
      <p:ext uri="{BB962C8B-B14F-4D97-AF65-F5344CB8AC3E}">
        <p14:creationId xmlns:p14="http://schemas.microsoft.com/office/powerpoint/2010/main" val="230669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6" cy="6857998"/>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2308324"/>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89"/>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7" cy="6857998"/>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8"/>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hyperlink" Target="https://peba.sc.gov/nyb"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peba.sc.gov/publications"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peba.sc.gov/nyb" TargetMode="External"/><Relationship Id="rId3" Type="http://schemas.openxmlformats.org/officeDocument/2006/relationships/hyperlink" Target="https://peba.sc.gov/sites/default/files/scrs_c3.pdf" TargetMode="External"/><Relationship Id="rId7" Type="http://schemas.openxmlformats.org/officeDocument/2006/relationships/hyperlink" Target="https://peba.sc.gov/sites/default/files/state_orp.pdf" TargetMode="External"/><Relationship Id="rId2" Type="http://schemas.openxmlformats.org/officeDocument/2006/relationships/hyperlink" Target="https://peba.sc.gov/sites/default/files/select_guide.pdf" TargetMode="External"/><Relationship Id="rId1" Type="http://schemas.openxmlformats.org/officeDocument/2006/relationships/slideLayout" Target="../slideLayouts/slideLayout5.xml"/><Relationship Id="rId6" Type="http://schemas.openxmlformats.org/officeDocument/2006/relationships/hyperlink" Target="https://peba.sc.gov/sites/default/files/pors_handbook.pdf" TargetMode="External"/><Relationship Id="rId5" Type="http://schemas.openxmlformats.org/officeDocument/2006/relationships/hyperlink" Target="https://peba.sc.gov/sites/default/files/pors_c3.pdf" TargetMode="External"/><Relationship Id="rId4" Type="http://schemas.openxmlformats.org/officeDocument/2006/relationships/hyperlink" Target="https://peba.sc.gov/sites/default/files/scrs_handbook.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peba.sc.gov/sites/default/files/ma_set_up.pdf" TargetMode="External"/><Relationship Id="rId2" Type="http://schemas.openxmlformats.org/officeDocument/2006/relationships/hyperlink" Target="https://online.retirement.sc.gov/MemberAccess/welcome"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s://peba.sc.gov/sites/default/files/sorp_participant_changes.pdf" TargetMode="External"/><Relationship Id="rId2" Type="http://schemas.openxmlformats.org/officeDocument/2006/relationships/hyperlink" Target="https://www.peba.sc.gov/sites/default/files/ma_manage_account.pdf"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550" y="2011680"/>
            <a:ext cx="5759450" cy="2310938"/>
          </a:xfrm>
        </p:spPr>
        <p:txBody>
          <a:bodyPr/>
          <a:lstStyle/>
          <a:p>
            <a:r>
              <a:rPr lang="en-US" dirty="0"/>
              <a:t>Resources</a:t>
            </a:r>
          </a:p>
        </p:txBody>
      </p:sp>
      <p:sp>
        <p:nvSpPr>
          <p:cNvPr id="3" name="Subtitle 2"/>
          <p:cNvSpPr>
            <a:spLocks noGrp="1"/>
          </p:cNvSpPr>
          <p:nvPr>
            <p:ph type="subTitle" idx="1"/>
          </p:nvPr>
        </p:nvSpPr>
        <p:spPr>
          <a:xfrm>
            <a:off x="336550" y="4663456"/>
            <a:ext cx="3304425" cy="1803862"/>
          </a:xfrm>
        </p:spPr>
        <p:txBody>
          <a:bodyPr/>
          <a:lstStyle/>
          <a:p>
            <a:r>
              <a:rPr lang="en-US" dirty="0"/>
              <a:t>Retirement Orientation and Education</a:t>
            </a:r>
          </a:p>
          <a:p>
            <a:r>
              <a:rPr lang="en-US" dirty="0"/>
              <a:t>Fiscal year 2026</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168795-D586-BF1A-17A3-040D771D87EC}"/>
              </a:ext>
            </a:extLst>
          </p:cNvPr>
          <p:cNvSpPr>
            <a:spLocks noGrp="1"/>
          </p:cNvSpPr>
          <p:nvPr>
            <p:ph type="sldNum" sz="quarter" idx="12"/>
          </p:nvPr>
        </p:nvSpPr>
        <p:spPr/>
        <p:txBody>
          <a:bodyPr/>
          <a:lstStyle/>
          <a:p>
            <a:fld id="{28024367-D536-4F59-B2ED-0E7825EDA9AF}" type="slidenum">
              <a:rPr lang="en-US" smtClean="0"/>
              <a:pPr/>
              <a:t>2</a:t>
            </a:fld>
            <a:endParaRPr lang="en-US" dirty="0"/>
          </a:p>
        </p:txBody>
      </p:sp>
      <p:sp>
        <p:nvSpPr>
          <p:cNvPr id="3" name="Content Placeholder 2">
            <a:extLst>
              <a:ext uri="{FF2B5EF4-FFF2-40B4-BE49-F238E27FC236}">
                <a16:creationId xmlns:a16="http://schemas.microsoft.com/office/drawing/2014/main" id="{81A60FA9-5000-00E1-B9B2-2D74ECC89437}"/>
              </a:ext>
            </a:extLst>
          </p:cNvPr>
          <p:cNvSpPr>
            <a:spLocks noGrp="1"/>
          </p:cNvSpPr>
          <p:nvPr>
            <p:ph sz="half" idx="1"/>
          </p:nvPr>
        </p:nvSpPr>
        <p:spPr/>
        <p:txBody>
          <a:bodyPr>
            <a:normAutofit/>
          </a:bodyPr>
          <a:lstStyle/>
          <a:p>
            <a:pPr marL="0" indent="0">
              <a:buNone/>
            </a:pPr>
            <a:r>
              <a:rPr lang="en-US" dirty="0"/>
              <a:t>This presentation is focused on the eligibility requirements and plan provisions for Class Three members. Class Three members are those whose earned service began on or after July 1, 2012.</a:t>
            </a:r>
          </a:p>
          <a:p>
            <a:pPr marL="0" indent="0">
              <a:buNone/>
            </a:pPr>
            <a:r>
              <a:rPr lang="en-US" dirty="0"/>
              <a:t>Class Two members, those whose earned service began before July 1, 2012, are encouraged to review the summary flyers for Class Two on our </a:t>
            </a:r>
            <a:r>
              <a:rPr lang="en-US" i="1" dirty="0">
                <a:solidFill>
                  <a:srgbClr val="FF0000"/>
                </a:solidFill>
                <a:hlinkClick r:id="rId3"/>
              </a:rPr>
              <a:t>Navigating Your Benefits</a:t>
            </a:r>
            <a:r>
              <a:rPr lang="en-US" dirty="0">
                <a:solidFill>
                  <a:srgbClr val="FF0000"/>
                </a:solidFill>
              </a:rPr>
              <a:t> </a:t>
            </a:r>
            <a:r>
              <a:rPr lang="en-US" dirty="0"/>
              <a:t>webpage and</a:t>
            </a:r>
            <a:r>
              <a:rPr lang="en-US" dirty="0">
                <a:solidFill>
                  <a:srgbClr val="FF0000"/>
                </a:solidFill>
              </a:rPr>
              <a:t> </a:t>
            </a:r>
            <a:r>
              <a:rPr lang="en-US" dirty="0"/>
              <a:t>retirement publications at </a:t>
            </a:r>
            <a:r>
              <a:rPr lang="en-US" dirty="0">
                <a:hlinkClick r:id="rId4"/>
              </a:rPr>
              <a:t>peba.sc.gov/publications</a:t>
            </a:r>
            <a:r>
              <a:rPr lang="en-US" dirty="0"/>
              <a:t> for more information.</a:t>
            </a:r>
          </a:p>
          <a:p>
            <a:endParaRPr lang="en-US" dirty="0"/>
          </a:p>
        </p:txBody>
      </p:sp>
      <p:sp>
        <p:nvSpPr>
          <p:cNvPr id="4" name="Title 3">
            <a:extLst>
              <a:ext uri="{FF2B5EF4-FFF2-40B4-BE49-F238E27FC236}">
                <a16:creationId xmlns:a16="http://schemas.microsoft.com/office/drawing/2014/main" id="{F83D8D73-FB8B-99D6-02F3-7B21A1CF3F73}"/>
              </a:ext>
            </a:extLst>
          </p:cNvPr>
          <p:cNvSpPr>
            <a:spLocks noGrp="1"/>
          </p:cNvSpPr>
          <p:nvPr>
            <p:ph type="title"/>
          </p:nvPr>
        </p:nvSpPr>
        <p:spPr/>
        <p:txBody>
          <a:bodyPr/>
          <a:lstStyle/>
          <a:p>
            <a:r>
              <a:rPr lang="en-US" dirty="0"/>
              <a:t>Intended audience</a:t>
            </a:r>
          </a:p>
        </p:txBody>
      </p:sp>
    </p:spTree>
    <p:extLst>
      <p:ext uri="{BB962C8B-B14F-4D97-AF65-F5344CB8AC3E}">
        <p14:creationId xmlns:p14="http://schemas.microsoft.com/office/powerpoint/2010/main" val="246588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606C1074-2FAE-4827-ACC3-9914C7B141B9}"/>
              </a:ext>
            </a:extLst>
          </p:cNvPr>
          <p:cNvSpPr>
            <a:spLocks noGrp="1" noChangeArrowheads="1"/>
          </p:cNvSpPr>
          <p:nvPr>
            <p:ph type="title"/>
          </p:nvPr>
        </p:nvSpPr>
        <p:spPr/>
        <p:txBody>
          <a:bodyPr/>
          <a:lstStyle/>
          <a:p>
            <a:r>
              <a:rPr lang="en-US" altLang="en-US" dirty="0"/>
              <a:t>PEBA website, peba.sc.gov</a:t>
            </a:r>
          </a:p>
        </p:txBody>
      </p:sp>
      <p:sp>
        <p:nvSpPr>
          <p:cNvPr id="48131" name="Content Placeholder 2">
            <a:extLst>
              <a:ext uri="{FF2B5EF4-FFF2-40B4-BE49-F238E27FC236}">
                <a16:creationId xmlns:a16="http://schemas.microsoft.com/office/drawing/2014/main" id="{4BB67B1A-48E9-476F-A52A-FBAF900384E5}"/>
              </a:ext>
            </a:extLst>
          </p:cNvPr>
          <p:cNvSpPr>
            <a:spLocks noGrp="1" noChangeArrowheads="1"/>
          </p:cNvSpPr>
          <p:nvPr>
            <p:ph idx="1"/>
          </p:nvPr>
        </p:nvSpPr>
        <p:spPr/>
        <p:txBody>
          <a:bodyPr>
            <a:normAutofit/>
          </a:bodyPr>
          <a:lstStyle/>
          <a:p>
            <a:r>
              <a:rPr lang="en-US" dirty="0"/>
              <a:t>For more information, and before you make enrollment decisions, review these materials:</a:t>
            </a:r>
          </a:p>
          <a:p>
            <a:pPr lvl="1"/>
            <a:r>
              <a:rPr lang="en-US" i="1" dirty="0">
                <a:hlinkClick r:id="rId2"/>
              </a:rPr>
              <a:t>Select Your Retirement Plan</a:t>
            </a:r>
            <a:r>
              <a:rPr lang="en-US" dirty="0"/>
              <a:t> guide;</a:t>
            </a:r>
          </a:p>
          <a:p>
            <a:pPr lvl="1"/>
            <a:r>
              <a:rPr lang="en-US" i="1" dirty="0">
                <a:hlinkClick r:id="rId3"/>
              </a:rPr>
              <a:t>South Carolina Retirement System at a Glance - Class Three</a:t>
            </a:r>
            <a:r>
              <a:rPr lang="en-US" dirty="0"/>
              <a:t> flyer;</a:t>
            </a:r>
          </a:p>
          <a:p>
            <a:pPr lvl="1"/>
            <a:r>
              <a:rPr lang="en-US" i="1" dirty="0">
                <a:hlinkClick r:id="rId4"/>
              </a:rPr>
              <a:t>South Carolina Retirement System Member Handbook</a:t>
            </a:r>
            <a:r>
              <a:rPr lang="en-US" dirty="0"/>
              <a:t>;</a:t>
            </a:r>
          </a:p>
          <a:p>
            <a:pPr lvl="1"/>
            <a:r>
              <a:rPr lang="en-US" i="1" dirty="0">
                <a:hlinkClick r:id="rId5"/>
              </a:rPr>
              <a:t>Police Officers Retirement System at a Glance - Class Three</a:t>
            </a:r>
            <a:r>
              <a:rPr lang="en-US" dirty="0"/>
              <a:t> flyer;</a:t>
            </a:r>
          </a:p>
          <a:p>
            <a:pPr lvl="1"/>
            <a:r>
              <a:rPr lang="en-US" i="1" dirty="0">
                <a:hlinkClick r:id="rId6"/>
              </a:rPr>
              <a:t>Police Officers Retirement System Member Handbook</a:t>
            </a:r>
            <a:r>
              <a:rPr lang="en-US" dirty="0"/>
              <a:t>; and</a:t>
            </a:r>
          </a:p>
          <a:p>
            <a:pPr lvl="1"/>
            <a:r>
              <a:rPr lang="en-US" i="1" dirty="0">
                <a:hlinkClick r:id="rId7"/>
              </a:rPr>
              <a:t>State Optional Retirement Program at a Glance</a:t>
            </a:r>
            <a:r>
              <a:rPr lang="en-US" dirty="0"/>
              <a:t> flyer.</a:t>
            </a:r>
            <a:endParaRPr lang="en-US" altLang="en-US" dirty="0"/>
          </a:p>
          <a:p>
            <a:r>
              <a:rPr lang="en-US" i="1" dirty="0"/>
              <a:t>Navigating Your Benefits </a:t>
            </a:r>
            <a:r>
              <a:rPr lang="en-US" dirty="0"/>
              <a:t>series.</a:t>
            </a:r>
          </a:p>
          <a:p>
            <a:pPr lvl="1"/>
            <a:r>
              <a:rPr lang="en-US" dirty="0">
                <a:hlinkClick r:id="rId8"/>
              </a:rPr>
              <a:t>peba.sc.gov/nyb</a:t>
            </a:r>
            <a:r>
              <a:rPr lang="en-US" dirty="0"/>
              <a:t>.</a:t>
            </a:r>
          </a:p>
          <a:p>
            <a:pPr lvl="1"/>
            <a:r>
              <a:rPr lang="en-US" dirty="0"/>
              <a:t>Plain-language explanations of insurance and retirement benefits.</a:t>
            </a:r>
          </a:p>
        </p:txBody>
      </p:sp>
      <p:sp>
        <p:nvSpPr>
          <p:cNvPr id="48132" name="Slide Number Placeholder 3">
            <a:extLst>
              <a:ext uri="{FF2B5EF4-FFF2-40B4-BE49-F238E27FC236}">
                <a16:creationId xmlns:a16="http://schemas.microsoft.com/office/drawing/2014/main" id="{B6FA730B-CF4B-47E1-9B0D-0237EEAC01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1" fontAlgn="auto" hangingPunct="1">
              <a:spcBef>
                <a:spcPts val="0"/>
              </a:spcBef>
              <a:spcAft>
                <a:spcPts val="0"/>
              </a:spcAft>
              <a:defRPr sz="1400" kern="1200">
                <a:solidFill>
                  <a:schemeClr val="bg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fld id="{1BD61B08-67AC-48EB-BE29-A3D0FABE24CA}" type="slidenum">
              <a:rPr lang="en-US" smtClean="0"/>
              <a:pPr/>
              <a:t>3</a:t>
            </a:fld>
            <a:endParaRPr lang="en-US" altLang="en-US"/>
          </a:p>
        </p:txBody>
      </p:sp>
    </p:spTree>
  </p:cSld>
  <p:clrMapOvr>
    <a:masterClrMapping/>
  </p:clrMapOvr>
  <mc:AlternateContent xmlns:mc="http://schemas.openxmlformats.org/markup-compatibility/2006" xmlns:p14="http://schemas.microsoft.com/office/powerpoint/2010/main">
    <mc:Choice Requires="p14">
      <p:transition spd="slow" p14:dur="2000" advTm="40955"/>
    </mc:Choice>
    <mc:Fallback xmlns="">
      <p:transition spd="slow" advTm="4095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1564D2C-C080-8D47-7A9C-ABF43A438B72}"/>
              </a:ext>
            </a:extLst>
          </p:cNvPr>
          <p:cNvSpPr>
            <a:spLocks noGrp="1"/>
          </p:cNvSpPr>
          <p:nvPr>
            <p:ph sz="half" idx="1"/>
          </p:nvPr>
        </p:nvSpPr>
        <p:spPr/>
        <p:txBody>
          <a:bodyPr>
            <a:normAutofit/>
          </a:bodyPr>
          <a:lstStyle/>
          <a:p>
            <a:r>
              <a:rPr lang="en-US" dirty="0"/>
              <a:t>To register for and use </a:t>
            </a:r>
            <a:r>
              <a:rPr lang="en-US" dirty="0">
                <a:hlinkClick r:id="rId2"/>
              </a:rPr>
              <a:t>Member Access</a:t>
            </a:r>
            <a:r>
              <a:rPr lang="en-US" dirty="0"/>
              <a:t>, you </a:t>
            </a:r>
            <a:br>
              <a:rPr lang="en-US" dirty="0"/>
            </a:br>
            <a:r>
              <a:rPr lang="en-US" dirty="0"/>
              <a:t>will need:</a:t>
            </a:r>
          </a:p>
          <a:p>
            <a:pPr lvl="1"/>
            <a:r>
              <a:rPr lang="en-US" dirty="0"/>
              <a:t>Last name;</a:t>
            </a:r>
          </a:p>
          <a:p>
            <a:pPr lvl="1"/>
            <a:r>
              <a:rPr lang="en-US" dirty="0"/>
              <a:t>Social Security number;</a:t>
            </a:r>
          </a:p>
          <a:p>
            <a:pPr lvl="1"/>
            <a:r>
              <a:rPr lang="en-US" dirty="0"/>
              <a:t>Date of birth; and</a:t>
            </a:r>
          </a:p>
          <a:p>
            <a:pPr lvl="1"/>
            <a:r>
              <a:rPr lang="en-US" dirty="0"/>
              <a:t>A valid email address.</a:t>
            </a:r>
          </a:p>
          <a:p>
            <a:r>
              <a:rPr lang="en-US" dirty="0"/>
              <a:t>Refer to </a:t>
            </a:r>
            <a:r>
              <a:rPr lang="en-US" i="1" dirty="0">
                <a:hlinkClick r:id="rId3"/>
              </a:rPr>
              <a:t>Setting up a New Member Access Account</a:t>
            </a:r>
            <a:r>
              <a:rPr lang="en-US" i="1" dirty="0"/>
              <a:t> </a:t>
            </a:r>
            <a:r>
              <a:rPr lang="en-US" dirty="0"/>
              <a:t>flyer. </a:t>
            </a:r>
          </a:p>
          <a:p>
            <a:endParaRPr lang="en-US" dirty="0"/>
          </a:p>
        </p:txBody>
      </p:sp>
      <p:sp>
        <p:nvSpPr>
          <p:cNvPr id="3" name="Title 2">
            <a:extLst>
              <a:ext uri="{FF2B5EF4-FFF2-40B4-BE49-F238E27FC236}">
                <a16:creationId xmlns:a16="http://schemas.microsoft.com/office/drawing/2014/main" id="{85292352-2815-27EF-09D5-53245B846CCC}"/>
              </a:ext>
            </a:extLst>
          </p:cNvPr>
          <p:cNvSpPr>
            <a:spLocks noGrp="1"/>
          </p:cNvSpPr>
          <p:nvPr>
            <p:ph type="title"/>
          </p:nvPr>
        </p:nvSpPr>
        <p:spPr/>
        <p:txBody>
          <a:bodyPr/>
          <a:lstStyle/>
          <a:p>
            <a:r>
              <a:rPr lang="en-US" dirty="0"/>
              <a:t>Member Access</a:t>
            </a:r>
          </a:p>
        </p:txBody>
      </p:sp>
      <p:sp>
        <p:nvSpPr>
          <p:cNvPr id="4" name="Slide Number Placeholder 3">
            <a:extLst>
              <a:ext uri="{FF2B5EF4-FFF2-40B4-BE49-F238E27FC236}">
                <a16:creationId xmlns:a16="http://schemas.microsoft.com/office/drawing/2014/main" id="{F63F3106-443F-4627-7345-1836BC9B5305}"/>
              </a:ext>
            </a:extLst>
          </p:cNvPr>
          <p:cNvSpPr>
            <a:spLocks noGrp="1"/>
          </p:cNvSpPr>
          <p:nvPr>
            <p:ph type="sldNum" sz="quarter" idx="12"/>
          </p:nvPr>
        </p:nvSpPr>
        <p:spPr/>
        <p:txBody>
          <a:bodyPr/>
          <a:lstStyle/>
          <a:p>
            <a:fld id="{28024367-D536-4F59-B2ED-0E7825EDA9AF}" type="slidenum">
              <a:rPr lang="en-US" smtClean="0"/>
              <a:pPr/>
              <a:t>4</a:t>
            </a:fld>
            <a:endParaRPr lang="en-US" dirty="0"/>
          </a:p>
        </p:txBody>
      </p:sp>
    </p:spTree>
    <p:extLst>
      <p:ext uri="{BB962C8B-B14F-4D97-AF65-F5344CB8AC3E}">
        <p14:creationId xmlns:p14="http://schemas.microsoft.com/office/powerpoint/2010/main" val="1540073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3C01D-A9F7-4670-C629-5A440593766D}"/>
              </a:ext>
            </a:extLst>
          </p:cNvPr>
          <p:cNvSpPr>
            <a:spLocks noGrp="1"/>
          </p:cNvSpPr>
          <p:nvPr>
            <p:ph type="title"/>
          </p:nvPr>
        </p:nvSpPr>
        <p:spPr/>
        <p:txBody>
          <a:bodyPr/>
          <a:lstStyle/>
          <a:p>
            <a:r>
              <a:rPr lang="en-US"/>
              <a:t>Member Access features</a:t>
            </a:r>
            <a:endParaRPr lang="en-US" dirty="0"/>
          </a:p>
        </p:txBody>
      </p:sp>
      <p:sp>
        <p:nvSpPr>
          <p:cNvPr id="3" name="Slide Number Placeholder 2">
            <a:extLst>
              <a:ext uri="{FF2B5EF4-FFF2-40B4-BE49-F238E27FC236}">
                <a16:creationId xmlns:a16="http://schemas.microsoft.com/office/drawing/2014/main" id="{6AF31550-BE60-2443-1B47-52BC95799196}"/>
              </a:ext>
            </a:extLst>
          </p:cNvPr>
          <p:cNvSpPr>
            <a:spLocks noGrp="1"/>
          </p:cNvSpPr>
          <p:nvPr>
            <p:ph type="sldNum" sz="quarter" idx="12"/>
          </p:nvPr>
        </p:nvSpPr>
        <p:spPr/>
        <p:txBody>
          <a:bodyPr/>
          <a:lstStyle/>
          <a:p>
            <a:fld id="{28024367-D536-4F59-B2ED-0E7825EDA9AF}" type="slidenum">
              <a:rPr lang="en-US" smtClean="0"/>
              <a:pPr/>
              <a:t>5</a:t>
            </a:fld>
            <a:endParaRPr lang="en-US" dirty="0"/>
          </a:p>
        </p:txBody>
      </p:sp>
      <p:sp>
        <p:nvSpPr>
          <p:cNvPr id="6" name="Content Placeholder 5">
            <a:extLst>
              <a:ext uri="{FF2B5EF4-FFF2-40B4-BE49-F238E27FC236}">
                <a16:creationId xmlns:a16="http://schemas.microsoft.com/office/drawing/2014/main" id="{25BFD5C6-3C30-75FF-5063-32EA98C9E596}"/>
              </a:ext>
            </a:extLst>
          </p:cNvPr>
          <p:cNvSpPr>
            <a:spLocks noGrp="1"/>
          </p:cNvSpPr>
          <p:nvPr>
            <p:ph sz="half" idx="13"/>
          </p:nvPr>
        </p:nvSpPr>
        <p:spPr>
          <a:xfrm>
            <a:off x="609600" y="2500483"/>
            <a:ext cx="5181600" cy="3405018"/>
          </a:xfrm>
        </p:spPr>
        <p:txBody>
          <a:bodyPr>
            <a:normAutofit fontScale="92500" lnSpcReduction="10000"/>
          </a:bodyPr>
          <a:lstStyle/>
          <a:p>
            <a:pPr marL="0" indent="0">
              <a:buNone/>
            </a:pPr>
            <a:r>
              <a:rPr lang="en-US" altLang="en-US" b="1" dirty="0">
                <a:latin typeface="Times New Roman" panose="02020603050405020304" pitchFamily="18" charset="0"/>
                <a:cs typeface="Times New Roman" panose="02020603050405020304" pitchFamily="18" charset="0"/>
              </a:rPr>
              <a:t>SCRS and PORS members</a:t>
            </a:r>
          </a:p>
          <a:p>
            <a:r>
              <a:rPr lang="en-US" altLang="en-US" dirty="0"/>
              <a:t>View account and service credit statement.</a:t>
            </a:r>
          </a:p>
          <a:p>
            <a:r>
              <a:rPr lang="en-US" altLang="en-US" dirty="0"/>
              <a:t>Review and update beneficiary designations.</a:t>
            </a:r>
          </a:p>
          <a:p>
            <a:r>
              <a:rPr lang="en-US" altLang="en-US" dirty="0"/>
              <a:t>Estimate benefit amount.</a:t>
            </a:r>
            <a:r>
              <a:rPr lang="en-US" altLang="en-US" baseline="30000" dirty="0"/>
              <a:t>1</a:t>
            </a:r>
          </a:p>
          <a:p>
            <a:r>
              <a:rPr lang="en-US" altLang="en-US" dirty="0"/>
              <a:t>Update address and contact information.</a:t>
            </a:r>
          </a:p>
          <a:p>
            <a:r>
              <a:rPr lang="en-US" altLang="en-US" dirty="0"/>
              <a:t>Calculate service purchase cost estimate and submit service purchase request.</a:t>
            </a:r>
          </a:p>
          <a:p>
            <a:r>
              <a:rPr lang="en-US" altLang="en-US" dirty="0"/>
              <a:t>Apply for service retirement.</a:t>
            </a:r>
          </a:p>
          <a:p>
            <a:r>
              <a:rPr lang="en-US" dirty="0"/>
              <a:t>Refer to </a:t>
            </a:r>
            <a:r>
              <a:rPr lang="en-US" i="1" dirty="0">
                <a:hlinkClick r:id="rId2"/>
              </a:rPr>
              <a:t>Manage your Retirement Account with Member Access</a:t>
            </a:r>
            <a:r>
              <a:rPr lang="en-US" dirty="0"/>
              <a:t> flyer.</a:t>
            </a:r>
          </a:p>
          <a:p>
            <a:endParaRPr lang="en-US" altLang="en-US" dirty="0"/>
          </a:p>
        </p:txBody>
      </p:sp>
      <p:sp>
        <p:nvSpPr>
          <p:cNvPr id="7" name="Content Placeholder 2">
            <a:extLst>
              <a:ext uri="{FF2B5EF4-FFF2-40B4-BE49-F238E27FC236}">
                <a16:creationId xmlns:a16="http://schemas.microsoft.com/office/drawing/2014/main" id="{3FF22BAF-E2F4-A2B9-45C3-FC6FCEA3FFF8}"/>
              </a:ext>
            </a:extLst>
          </p:cNvPr>
          <p:cNvSpPr>
            <a:spLocks noGrp="1" noChangeArrowheads="1"/>
          </p:cNvSpPr>
          <p:nvPr>
            <p:ph sz="half" idx="2"/>
          </p:nvPr>
        </p:nvSpPr>
        <p:spPr>
          <a:xfrm>
            <a:off x="6400800" y="2508542"/>
            <a:ext cx="5181600" cy="3790590"/>
          </a:xfrm>
        </p:spPr>
        <p:txBody>
          <a:bodyPr>
            <a:normAutofit fontScale="92500" lnSpcReduction="10000"/>
          </a:bodyPr>
          <a:lstStyle/>
          <a:p>
            <a:pPr marL="0" indent="0">
              <a:buNone/>
            </a:pPr>
            <a:r>
              <a:rPr lang="en-US" altLang="en-US" b="1" dirty="0">
                <a:latin typeface="Times New Roman" panose="02020603050405020304" pitchFamily="18" charset="0"/>
                <a:cs typeface="Times New Roman" panose="02020603050405020304" pitchFamily="18" charset="0"/>
              </a:rPr>
              <a:t>State ORP participants</a:t>
            </a:r>
          </a:p>
          <a:p>
            <a:r>
              <a:rPr lang="en-US" altLang="en-US" dirty="0"/>
              <a:t>Link to State ORP service provider’s website.</a:t>
            </a:r>
          </a:p>
          <a:p>
            <a:r>
              <a:rPr lang="en-US" altLang="en-US" dirty="0"/>
              <a:t>View and update PEBA active member incidental death beneficiaries.</a:t>
            </a:r>
          </a:p>
          <a:p>
            <a:pPr lvl="1"/>
            <a:r>
              <a:rPr lang="en-US" dirty="0"/>
              <a:t>Must designate beneficiaries for your State ORP account balance with your service provider. </a:t>
            </a:r>
            <a:endParaRPr lang="en-US" altLang="en-US" dirty="0"/>
          </a:p>
          <a:p>
            <a:r>
              <a:rPr lang="en-US" altLang="en-US" dirty="0"/>
              <a:t>Update address and contact information with PEBA.</a:t>
            </a:r>
          </a:p>
          <a:p>
            <a:pPr lvl="1"/>
            <a:r>
              <a:rPr lang="en-US" altLang="en-US" dirty="0"/>
              <a:t>Must update separately </a:t>
            </a:r>
            <a:r>
              <a:rPr lang="en-US" altLang="en-US" dirty="0">
                <a:hlinkClick r:id="rId3"/>
              </a:rPr>
              <a:t>with service provider</a:t>
            </a:r>
            <a:r>
              <a:rPr lang="en-US" altLang="en-US" dirty="0"/>
              <a:t>.</a:t>
            </a:r>
          </a:p>
          <a:p>
            <a:r>
              <a:rPr lang="en-US" altLang="en-US" dirty="0"/>
              <a:t>Receive messages regarding annual State ORP open enrollment (January 1–March 1).</a:t>
            </a:r>
          </a:p>
          <a:p>
            <a:pPr lvl="1"/>
            <a:r>
              <a:rPr lang="en-US" altLang="en-US" dirty="0"/>
              <a:t>Change State ORP service provider or make an irrevocable election to switch to SCRS, if eligible.</a:t>
            </a:r>
          </a:p>
        </p:txBody>
      </p:sp>
      <p:sp>
        <p:nvSpPr>
          <p:cNvPr id="12" name="TextBox 11">
            <a:extLst>
              <a:ext uri="{FF2B5EF4-FFF2-40B4-BE49-F238E27FC236}">
                <a16:creationId xmlns:a16="http://schemas.microsoft.com/office/drawing/2014/main" id="{46096FCC-6C21-4B00-D404-862154B48A38}"/>
              </a:ext>
            </a:extLst>
          </p:cNvPr>
          <p:cNvSpPr txBox="1"/>
          <p:nvPr/>
        </p:nvSpPr>
        <p:spPr>
          <a:xfrm>
            <a:off x="609600" y="6054567"/>
            <a:ext cx="3925987" cy="246221"/>
          </a:xfrm>
          <a:prstGeom prst="rect">
            <a:avLst/>
          </a:prstGeom>
          <a:noFill/>
        </p:spPr>
        <p:txBody>
          <a:bodyPr wrap="square" rtlCol="0">
            <a:spAutoFit/>
          </a:bodyPr>
          <a:lstStyle/>
          <a:p>
            <a:r>
              <a:rPr lang="en-US" sz="1000" baseline="30000" dirty="0">
                <a:solidFill>
                  <a:schemeClr val="tx2"/>
                </a:solidFill>
              </a:rPr>
              <a:t>1</a:t>
            </a:r>
            <a:r>
              <a:rPr lang="en-US" sz="1000" dirty="0">
                <a:solidFill>
                  <a:schemeClr val="tx2"/>
                </a:solidFill>
              </a:rPr>
              <a:t>Estimates are not a guarantee of monthly benefits. </a:t>
            </a:r>
          </a:p>
        </p:txBody>
      </p:sp>
    </p:spTree>
    <p:extLst>
      <p:ext uri="{BB962C8B-B14F-4D97-AF65-F5344CB8AC3E}">
        <p14:creationId xmlns:p14="http://schemas.microsoft.com/office/powerpoint/2010/main" val="1936386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ABCAFFF-9323-CEDE-3F82-3C73C88C7FEA}"/>
              </a:ext>
            </a:extLst>
          </p:cNvPr>
          <p:cNvSpPr>
            <a:spLocks noGrp="1"/>
          </p:cNvSpPr>
          <p:nvPr>
            <p:ph type="sldNum" sz="quarter" idx="12"/>
          </p:nvPr>
        </p:nvSpPr>
        <p:spPr/>
        <p:txBody>
          <a:bodyPr/>
          <a:lstStyle/>
          <a:p>
            <a:fld id="{28024367-D536-4F59-B2ED-0E7825EDA9AF}" type="slidenum">
              <a:rPr lang="en-US" smtClean="0"/>
              <a:pPr/>
              <a:t>6</a:t>
            </a:fld>
            <a:endParaRPr lang="en-US" dirty="0"/>
          </a:p>
        </p:txBody>
      </p:sp>
    </p:spTree>
    <p:extLst>
      <p:ext uri="{BB962C8B-B14F-4D97-AF65-F5344CB8AC3E}">
        <p14:creationId xmlns:p14="http://schemas.microsoft.com/office/powerpoint/2010/main" val="10611876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26290</TotalTime>
  <Words>387</Words>
  <Application>Microsoft Office PowerPoint</Application>
  <PresentationFormat>Widescreen</PresentationFormat>
  <Paragraphs>49</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Tw Cen MT Condensed</vt:lpstr>
      <vt:lpstr>2_Office Theme</vt:lpstr>
      <vt:lpstr>Resources</vt:lpstr>
      <vt:lpstr>Intended audience</vt:lpstr>
      <vt:lpstr>PEBA website, peba.sc.gov</vt:lpstr>
      <vt:lpstr>Member Access</vt:lpstr>
      <vt:lpstr>Member Access features</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714</cp:revision>
  <cp:lastPrinted>2024-06-06T13:47:10Z</cp:lastPrinted>
  <dcterms:created xsi:type="dcterms:W3CDTF">2019-11-01T12:34:11Z</dcterms:created>
  <dcterms:modified xsi:type="dcterms:W3CDTF">2025-04-21T15:30:29Z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